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18"/>
  </p:notesMasterIdLst>
  <p:sldIdLst>
    <p:sldId id="256" r:id="rId4"/>
    <p:sldId id="257" r:id="rId5"/>
    <p:sldId id="258" r:id="rId6"/>
    <p:sldId id="259" r:id="rId7"/>
    <p:sldId id="260" r:id="rId8"/>
    <p:sldId id="270" r:id="rId9"/>
    <p:sldId id="271" r:id="rId10"/>
    <p:sldId id="261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ontserrat" panose="00000500000000000000" pitchFamily="2" charset="-52"/>
      <p:regular r:id="rId23"/>
      <p:bold r:id="rId24"/>
      <p:italic r:id="rId25"/>
      <p:boldItalic r:id="rId26"/>
    </p:embeddedFont>
    <p:embeddedFont>
      <p:font typeface="Proxima Nova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52E195-4731-48BF-9009-846B3EE3AC28}">
  <a:tblStyle styleId="{5F52E195-4731-48BF-9009-846B3EE3AC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3F43A24-C75F-4473-8FFE-F1B29C183EFB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100" y="744538"/>
            <a:ext cx="6617100" cy="37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2" name="Google Shape;2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875" y="744538"/>
            <a:ext cx="6615600" cy="37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5" name="Google Shape;33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5" name="Google Shape;34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21b15877d9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5" name="Google Shape;355;g121b15877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5" name="Google Shape;36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7:notes"/>
          <p:cNvSpPr txBox="1">
            <a:spLocks noGrp="1"/>
          </p:cNvSpPr>
          <p:nvPr>
            <p:ph type="body" idx="1"/>
          </p:nvPr>
        </p:nvSpPr>
        <p:spPr>
          <a:xfrm>
            <a:off x="680404" y="4776729"/>
            <a:ext cx="5436900" cy="3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0" name="Google Shape;4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41c5d3f1f3_0_1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9" name="Google Shape;239;g241c5d3f1f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7" name="Google Shape;2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8" name="Google Shape;2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1" name="Google Shape;2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1515" y="4724956"/>
            <a:ext cx="5452110" cy="447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6" tIns="91626" rIns="91626" bIns="9162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07067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1515" y="4724956"/>
            <a:ext cx="5452110" cy="447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6" tIns="91626" rIns="91626" bIns="9162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1515" y="4724956"/>
            <a:ext cx="5452110" cy="447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6" tIns="91626" rIns="91626" bIns="9162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34850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5" name="Google Shape;3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628686" y="273856"/>
            <a:ext cx="7887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28686" y="1369278"/>
            <a:ext cx="7887300" cy="3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628686" y="273856"/>
            <a:ext cx="7887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628686" y="1369278"/>
            <a:ext cx="3886500" cy="3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4629416" y="1369278"/>
            <a:ext cx="3886500" cy="3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623924" y="1282359"/>
            <a:ext cx="78873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5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623924" y="3442245"/>
            <a:ext cx="78873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ctrTitle"/>
          </p:nvPr>
        </p:nvSpPr>
        <p:spPr>
          <a:xfrm>
            <a:off x="1143066" y="841809"/>
            <a:ext cx="6858300" cy="17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51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1"/>
          </p:nvPr>
        </p:nvSpPr>
        <p:spPr>
          <a:xfrm>
            <a:off x="1143066" y="2701644"/>
            <a:ext cx="68583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 rot="5400000">
            <a:off x="5350539" y="1467556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 rot="5400000">
            <a:off x="1349545" y="-447344"/>
            <a:ext cx="4359000" cy="5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628686" y="273856"/>
            <a:ext cx="7887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 rot="5400000">
            <a:off x="2940339" y="-942523"/>
            <a:ext cx="3263700" cy="78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629877" y="342915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>
            <a:spLocks noGrp="1"/>
          </p:cNvSpPr>
          <p:nvPr>
            <p:ph type="pic" idx="2"/>
          </p:nvPr>
        </p:nvSpPr>
        <p:spPr>
          <a:xfrm>
            <a:off x="3887615" y="740600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629877" y="1543116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629877" y="342915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3887615" y="74060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4pPr>
            <a:lvl5pPr marL="2286000" lvl="4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5pPr>
            <a:lvl6pPr marL="2743200" lvl="5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marL="3200400" lvl="6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marL="3657600" lvl="7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marL="4114800" lvl="8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2"/>
          </p:nvPr>
        </p:nvSpPr>
        <p:spPr>
          <a:xfrm>
            <a:off x="629877" y="1543116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628686" y="273856"/>
            <a:ext cx="7887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629877" y="273856"/>
            <a:ext cx="7887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1"/>
          </p:nvPr>
        </p:nvSpPr>
        <p:spPr>
          <a:xfrm>
            <a:off x="629877" y="1260927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2"/>
          </p:nvPr>
        </p:nvSpPr>
        <p:spPr>
          <a:xfrm>
            <a:off x="629877" y="1878887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3"/>
          </p:nvPr>
        </p:nvSpPr>
        <p:spPr>
          <a:xfrm>
            <a:off x="4629416" y="1260927"/>
            <a:ext cx="38877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4"/>
          </p:nvPr>
        </p:nvSpPr>
        <p:spPr>
          <a:xfrm>
            <a:off x="4629416" y="1878887"/>
            <a:ext cx="38877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143066" y="841809"/>
            <a:ext cx="6858300" cy="17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5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143066" y="2701644"/>
            <a:ext cx="68583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628686" y="273856"/>
            <a:ext cx="7887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1"/>
          </p:nvPr>
        </p:nvSpPr>
        <p:spPr>
          <a:xfrm>
            <a:off x="628686" y="1369277"/>
            <a:ext cx="3886500" cy="3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2"/>
          </p:nvPr>
        </p:nvSpPr>
        <p:spPr>
          <a:xfrm>
            <a:off x="4629416" y="1369277"/>
            <a:ext cx="3886500" cy="3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623924" y="1282359"/>
            <a:ext cx="78873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51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>
            <a:off x="623924" y="3442245"/>
            <a:ext cx="78873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1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 rot="5400000">
            <a:off x="5350389" y="1467706"/>
            <a:ext cx="43593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 rot="5400000">
            <a:off x="1349395" y="-447194"/>
            <a:ext cx="4359300" cy="5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07" name="Google Shape;207;p3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08" name="Google Shape;20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3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15" name="Google Shape;215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5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6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28686" y="273856"/>
            <a:ext cx="7887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 rot="5400000">
            <a:off x="2940339" y="-942522"/>
            <a:ext cx="3263700" cy="78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629877" y="342915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3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>
            <a:spLocks noGrp="1"/>
          </p:cNvSpPr>
          <p:nvPr>
            <p:ph type="pic" idx="2"/>
          </p:nvPr>
        </p:nvSpPr>
        <p:spPr>
          <a:xfrm>
            <a:off x="3887615" y="740601"/>
            <a:ext cx="4629300" cy="36555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29877" y="1543116"/>
            <a:ext cx="2949300" cy="28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629877" y="342915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3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3887615" y="740601"/>
            <a:ext cx="4629300" cy="3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t" anchorCtr="0">
            <a:noAutofit/>
          </a:bodyPr>
          <a:lstStyle>
            <a:lvl1pPr marL="457200" lvl="0" indent="-4191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1pPr>
            <a:lvl2pPr marL="914400" lvl="1" indent="-400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2pPr>
            <a:lvl3pPr marL="1371600" lvl="2" indent="-3683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3pPr>
            <a:lvl4pPr marL="1828800" lvl="3" indent="-3492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4pPr>
            <a:lvl5pPr marL="2286000" lvl="4" indent="-3492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5pPr>
            <a:lvl6pPr marL="2743200" lvl="5" indent="-3492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6pPr>
            <a:lvl7pPr marL="3200400" lvl="6" indent="-3492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7pPr>
            <a:lvl8pPr marL="3657600" lvl="7" indent="-3492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8pPr>
            <a:lvl9pPr marL="4114800" lvl="8" indent="-3492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29877" y="1543116"/>
            <a:ext cx="2949300" cy="28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628686" y="273856"/>
            <a:ext cx="7887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629877" y="273856"/>
            <a:ext cx="7887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629877" y="1260927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629877" y="1878887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3"/>
          </p:nvPr>
        </p:nvSpPr>
        <p:spPr>
          <a:xfrm>
            <a:off x="4629416" y="1260927"/>
            <a:ext cx="38877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4"/>
          </p:nvPr>
        </p:nvSpPr>
        <p:spPr>
          <a:xfrm>
            <a:off x="4629416" y="1878887"/>
            <a:ext cx="38877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86" y="273856"/>
            <a:ext cx="7887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86" y="1369278"/>
            <a:ext cx="7887300" cy="3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t" anchorCtr="0">
            <a:noAutofit/>
          </a:bodyPr>
          <a:lstStyle>
            <a:lvl1pPr marL="457200" marR="0" lvl="0" indent="-400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25" tIns="42700" rIns="85425" bIns="42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628686" y="273856"/>
            <a:ext cx="7887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628686" y="1369277"/>
            <a:ext cx="7887300" cy="3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628686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3029124" y="4767467"/>
            <a:ext cx="30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6458321" y="47674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25" tIns="39050" rIns="78125" bIns="390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hyperlink" Target="http://mfoirk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mb38.ru/institutes/tsentr-podderzhki-predprinimatelstva/uslugi/?gclid=Cj0KCQjwxdSHBhCdARIsAG6zhlWctlHYJKCGm5LTe9NYP-Tvue4dukg-w3a86BIk6la5Z0-YhGc4_uAaApRwEALw_wcB#warranty-block" TargetMode="External"/><Relationship Id="rId5" Type="http://schemas.openxmlformats.org/officeDocument/2006/relationships/hyperlink" Target="https://irkobl.ru/sites/economy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4405" y="3920291"/>
            <a:ext cx="4288463" cy="965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7"/>
          <p:cNvPicPr preferRelativeResize="0"/>
          <p:nvPr/>
        </p:nvPicPr>
        <p:blipFill rotWithShape="1">
          <a:blip r:embed="rId4">
            <a:alphaModFix/>
          </a:blip>
          <a:srcRect t="3540" b="16896"/>
          <a:stretch/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7351" y="3863900"/>
            <a:ext cx="4789277" cy="107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46"/>
          <p:cNvPicPr preferRelativeResize="0"/>
          <p:nvPr/>
        </p:nvPicPr>
        <p:blipFill rotWithShape="1">
          <a:blip r:embed="rId3">
            <a:alphaModFix/>
          </a:blip>
          <a:srcRect r="695"/>
          <a:stretch/>
        </p:blipFill>
        <p:spPr>
          <a:xfrm>
            <a:off x="0" y="0"/>
            <a:ext cx="9206625" cy="3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300" y="17336"/>
            <a:ext cx="1554975" cy="315364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6"/>
          <p:cNvSpPr txBox="1"/>
          <p:nvPr/>
        </p:nvSpPr>
        <p:spPr>
          <a:xfrm>
            <a:off x="0" y="0"/>
            <a:ext cx="73629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40" name="Google Shape;340;p46"/>
          <p:cNvGraphicFramePr/>
          <p:nvPr>
            <p:extLst>
              <p:ext uri="{D42A27DB-BD31-4B8C-83A1-F6EECF244321}">
                <p14:modId xmlns:p14="http://schemas.microsoft.com/office/powerpoint/2010/main" val="2361930926"/>
              </p:ext>
            </p:extLst>
          </p:nvPr>
        </p:nvGraphicFramePr>
        <p:xfrm>
          <a:off x="4623450" y="430100"/>
          <a:ext cx="4463400" cy="2022161"/>
        </p:xfrm>
        <a:graphic>
          <a:graphicData uri="http://schemas.openxmlformats.org/drawingml/2006/table">
            <a:tbl>
              <a:tblPr>
                <a:noFill/>
                <a:tableStyleId>{E3F43A24-C75F-4473-8FFE-F1B29C183EFB}</a:tableStyleId>
              </a:tblPr>
              <a:tblGrid>
                <a:gridCol w="446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5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Обеспечение договора займа</a:t>
                      </a:r>
                      <a:endParaRPr sz="18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7100">
                <a:tc>
                  <a:txBody>
                    <a:bodyPr/>
                    <a:lstStyle/>
                    <a:p>
                      <a:pPr marL="457200" marR="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lang="ru-RU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залог недвижимости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lang="ru-RU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залог транспортного средства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lang="ru-RU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поручительство физического или юридического лица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Char char="●"/>
                      </a:pPr>
                      <a:r>
                        <a:rPr lang="ru-RU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поручительство ЦОУ «Мой бизнес» 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41" name="Google Shape;341;p46"/>
          <p:cNvPicPr preferRelativeResize="0"/>
          <p:nvPr/>
        </p:nvPicPr>
        <p:blipFill rotWithShape="1">
          <a:blip r:embed="rId5">
            <a:alphaModFix/>
          </a:blip>
          <a:srcRect t="10701" b="5363"/>
          <a:stretch/>
        </p:blipFill>
        <p:spPr>
          <a:xfrm>
            <a:off x="-57150" y="350098"/>
            <a:ext cx="4572023" cy="4793398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6"/>
          <p:cNvSpPr txBox="1"/>
          <p:nvPr/>
        </p:nvSpPr>
        <p:spPr>
          <a:xfrm>
            <a:off x="0" y="0"/>
            <a:ext cx="73629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Микрофинансирование СМСП и самозанятых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47"/>
          <p:cNvPicPr preferRelativeResize="0"/>
          <p:nvPr/>
        </p:nvPicPr>
        <p:blipFill rotWithShape="1">
          <a:blip r:embed="rId3">
            <a:alphaModFix/>
          </a:blip>
          <a:srcRect r="695"/>
          <a:stretch/>
        </p:blipFill>
        <p:spPr>
          <a:xfrm>
            <a:off x="0" y="0"/>
            <a:ext cx="9206625" cy="3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300" y="17336"/>
            <a:ext cx="1554975" cy="315364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47"/>
          <p:cNvSpPr txBox="1"/>
          <p:nvPr/>
        </p:nvSpPr>
        <p:spPr>
          <a:xfrm>
            <a:off x="0" y="0"/>
            <a:ext cx="73629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50" name="Google Shape;350;p47"/>
          <p:cNvGraphicFramePr/>
          <p:nvPr/>
        </p:nvGraphicFramePr>
        <p:xfrm>
          <a:off x="4432950" y="377013"/>
          <a:ext cx="4634850" cy="3398460"/>
        </p:xfrm>
        <a:graphic>
          <a:graphicData uri="http://schemas.openxmlformats.org/drawingml/2006/table">
            <a:tbl>
              <a:tblPr>
                <a:noFill/>
                <a:tableStyleId>{E3F43A24-C75F-4473-8FFE-F1B29C183EFB}</a:tableStyleId>
              </a:tblPr>
              <a:tblGrid>
                <a:gridCol w="463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1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ru-RU" sz="1700" b="1" u="none" strike="noStrike" cap="none">
                          <a:solidFill>
                            <a:srgbClr val="A61C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Микрозаймы не предоставляются</a:t>
                      </a:r>
                      <a:endParaRPr sz="1700" b="1" u="none" strike="noStrike" cap="none">
                        <a:solidFill>
                          <a:srgbClr val="A61C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7100">
                <a:tc>
                  <a:txBody>
                    <a:bodyPr/>
                    <a:lstStyle/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❖"/>
                      </a:pPr>
                      <a:r>
                        <a:rPr lang="ru-RU" sz="13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кредитным организациям, страховым организациям (за исключением потребительских кооперативов)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❖"/>
                      </a:pPr>
                      <a:r>
                        <a:rPr lang="ru-RU" sz="13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инвестфондам, НПФ, профучастникам РЦБ, ломбардам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❖"/>
                      </a:pPr>
                      <a:r>
                        <a:rPr lang="ru-RU" sz="13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участникам соглашений о разделе продукции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❖"/>
                      </a:pPr>
                      <a:r>
                        <a:rPr lang="ru-RU" sz="13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игорному бизнесу, нерезидентам РФ, добывающим и реализующим полезные ископаемые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❖"/>
                      </a:pPr>
                      <a:r>
                        <a:rPr lang="ru-RU" sz="13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участвующим в процедуре несостоятельности (банкротства)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❖"/>
                      </a:pPr>
                      <a:r>
                        <a:rPr lang="ru-RU" sz="13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имеющим отрицательную кредитную историю</a:t>
                      </a:r>
                      <a:endParaRPr sz="1300" i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51" name="Google Shape;351;p47"/>
          <p:cNvPicPr preferRelativeResize="0"/>
          <p:nvPr/>
        </p:nvPicPr>
        <p:blipFill rotWithShape="1">
          <a:blip r:embed="rId5">
            <a:alphaModFix/>
          </a:blip>
          <a:srcRect t="12298" b="12298"/>
          <a:stretch/>
        </p:blipFill>
        <p:spPr>
          <a:xfrm>
            <a:off x="0" y="350100"/>
            <a:ext cx="4514875" cy="4793398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7"/>
          <p:cNvSpPr txBox="1"/>
          <p:nvPr/>
        </p:nvSpPr>
        <p:spPr>
          <a:xfrm>
            <a:off x="0" y="0"/>
            <a:ext cx="73629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Микрофинансирование СМСП и самозанятых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48"/>
          <p:cNvPicPr preferRelativeResize="0"/>
          <p:nvPr/>
        </p:nvPicPr>
        <p:blipFill rotWithShape="1">
          <a:blip r:embed="rId3">
            <a:alphaModFix/>
          </a:blip>
          <a:srcRect r="695"/>
          <a:stretch/>
        </p:blipFill>
        <p:spPr>
          <a:xfrm>
            <a:off x="0" y="0"/>
            <a:ext cx="9206625" cy="3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300" y="17336"/>
            <a:ext cx="1554975" cy="315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8"/>
          <p:cNvPicPr preferRelativeResize="0"/>
          <p:nvPr/>
        </p:nvPicPr>
        <p:blipFill rotWithShape="1">
          <a:blip r:embed="rId5">
            <a:alphaModFix/>
          </a:blip>
          <a:srcRect l="34014" r="2299"/>
          <a:stretch/>
        </p:blipFill>
        <p:spPr>
          <a:xfrm>
            <a:off x="-32125" y="350100"/>
            <a:ext cx="4579149" cy="4793402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48"/>
          <p:cNvSpPr txBox="1"/>
          <p:nvPr/>
        </p:nvSpPr>
        <p:spPr>
          <a:xfrm>
            <a:off x="0" y="0"/>
            <a:ext cx="73629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61" name="Google Shape;361;p48"/>
          <p:cNvGraphicFramePr/>
          <p:nvPr/>
        </p:nvGraphicFramePr>
        <p:xfrm>
          <a:off x="4623450" y="430100"/>
          <a:ext cx="4463400" cy="3978977"/>
        </p:xfrm>
        <a:graphic>
          <a:graphicData uri="http://schemas.openxmlformats.org/drawingml/2006/table">
            <a:tbl>
              <a:tblPr>
                <a:noFill/>
                <a:tableStyleId>{5F52E195-4731-48BF-9009-846B3EE3AC28}</a:tableStyleId>
              </a:tblPr>
              <a:tblGrid>
                <a:gridCol w="446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5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Целевое подтверждение договора займа</a:t>
                      </a:r>
                      <a:endParaRPr sz="1800" b="1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71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Документы предоставляются в течение 60 дней после получения займа. К ним относятся: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ru-RU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договоры;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ru-RU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акты;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ru-RU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платежные поручения;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ru-RU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кассовые чеки; 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ru-RU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счета-фактуры;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ru-RU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товарные накладные.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Документы заверяются руководителем организации, проставляется печать.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2" name="Google Shape;362;p48"/>
          <p:cNvSpPr txBox="1"/>
          <p:nvPr/>
        </p:nvSpPr>
        <p:spPr>
          <a:xfrm>
            <a:off x="0" y="0"/>
            <a:ext cx="73629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Микрофинансирование СМСП и самозанятых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49"/>
          <p:cNvPicPr preferRelativeResize="0"/>
          <p:nvPr/>
        </p:nvPicPr>
        <p:blipFill rotWithShape="1">
          <a:blip r:embed="rId3">
            <a:alphaModFix/>
          </a:blip>
          <a:srcRect r="695"/>
          <a:stretch/>
        </p:blipFill>
        <p:spPr>
          <a:xfrm>
            <a:off x="0" y="0"/>
            <a:ext cx="9206625" cy="3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300" y="17336"/>
            <a:ext cx="1554975" cy="315364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9"/>
          <p:cNvSpPr txBox="1"/>
          <p:nvPr/>
        </p:nvSpPr>
        <p:spPr>
          <a:xfrm>
            <a:off x="0" y="0"/>
            <a:ext cx="73629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Микрофинансирование СМСП и самозанятых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70" name="Google Shape;370;p49"/>
          <p:cNvGraphicFramePr/>
          <p:nvPr/>
        </p:nvGraphicFramePr>
        <p:xfrm>
          <a:off x="51463" y="460550"/>
          <a:ext cx="9041100" cy="1432500"/>
        </p:xfrm>
        <a:graphic>
          <a:graphicData uri="http://schemas.openxmlformats.org/drawingml/2006/table">
            <a:tbl>
              <a:tblPr>
                <a:noFill/>
                <a:tableStyleId>{E3F43A24-C75F-4473-8FFE-F1B29C183EFB}</a:tableStyleId>
              </a:tblPr>
              <a:tblGrid>
                <a:gridCol w="301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3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37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Подать заявку можно</a:t>
                      </a:r>
                      <a:endParaRPr sz="14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ЛИЧНО ИЛИ ЧЕРЕЗ ПРЕДСТАВИТЕЛЯ В ФОНДЕ МИКРОКРЕДИТОВАНИЯ ИРКУТСКОЙ ОБЛАСТИ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059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ЛИЧНО ИЛИ ЧЕРЕЗ ПРЕДСТАВИТЕЛЯ В ОДНОМ ИЗ ОТДЕЛЕНИЙ МФЦ, 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ЦОУ «МОЙ БИЗНЕС»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059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 САЙТЕ ФОНДА МИКРОКРЕДИТОВАНИЯ ИРКУТСКОЙ ОБЛАСТИ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MFOIRK.RU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059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71" name="Google Shape;371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27388" y="2096700"/>
            <a:ext cx="951856" cy="95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49"/>
          <p:cNvSpPr txBox="1"/>
          <p:nvPr/>
        </p:nvSpPr>
        <p:spPr>
          <a:xfrm>
            <a:off x="2579092" y="3181025"/>
            <a:ext cx="398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Порядок прохождения заявки</a:t>
            </a:r>
            <a:endParaRPr sz="1400" b="1" i="0" u="none" strike="noStrike" cap="none">
              <a:solidFill>
                <a:srgbClr val="3059A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3" name="Google Shape;373;p49"/>
          <p:cNvSpPr/>
          <p:nvPr/>
        </p:nvSpPr>
        <p:spPr>
          <a:xfrm>
            <a:off x="1027132" y="3941550"/>
            <a:ext cx="1212600" cy="7251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25" tIns="51425" rIns="51425" bIns="5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4" name="Google Shape;374;p49"/>
          <p:cNvSpPr/>
          <p:nvPr/>
        </p:nvSpPr>
        <p:spPr>
          <a:xfrm>
            <a:off x="28625" y="3924769"/>
            <a:ext cx="1212600" cy="7251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25" tIns="51425" rIns="51425" bIns="5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" name="Google Shape;375;p49"/>
          <p:cNvSpPr/>
          <p:nvPr/>
        </p:nvSpPr>
        <p:spPr>
          <a:xfrm>
            <a:off x="197227" y="3924768"/>
            <a:ext cx="9675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50" tIns="8250" rIns="8250" bIns="8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Консуль-</a:t>
            </a:r>
            <a:endParaRPr sz="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тация</a:t>
            </a: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6" name="Google Shape;376;p49"/>
          <p:cNvSpPr/>
          <p:nvPr/>
        </p:nvSpPr>
        <p:spPr>
          <a:xfrm>
            <a:off x="1027128" y="3724182"/>
            <a:ext cx="895500" cy="226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1" i="0" u="none" strike="noStrike" cap="none">
                <a:solidFill>
                  <a:srgbClr val="2A4B86"/>
                </a:solidFill>
                <a:latin typeface="Montserrat"/>
                <a:ea typeface="Montserrat"/>
                <a:cs typeface="Montserrat"/>
                <a:sym typeface="Montserrat"/>
              </a:rPr>
              <a:t>1-2 дня</a:t>
            </a:r>
            <a:endParaRPr sz="9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7" name="Google Shape;377;p49"/>
          <p:cNvSpPr/>
          <p:nvPr/>
        </p:nvSpPr>
        <p:spPr>
          <a:xfrm>
            <a:off x="5906247" y="3724184"/>
            <a:ext cx="1027200" cy="226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1" i="0" u="none" strike="noStrike" cap="none">
                <a:solidFill>
                  <a:srgbClr val="2A4B86"/>
                </a:solidFill>
                <a:latin typeface="Montserrat"/>
                <a:ea typeface="Montserrat"/>
                <a:cs typeface="Montserrat"/>
                <a:sym typeface="Montserrat"/>
              </a:rPr>
              <a:t>1 день</a:t>
            </a:r>
            <a:endParaRPr sz="9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8" name="Google Shape;378;p49"/>
          <p:cNvSpPr/>
          <p:nvPr/>
        </p:nvSpPr>
        <p:spPr>
          <a:xfrm>
            <a:off x="1345558" y="4004512"/>
            <a:ext cx="8082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50" tIns="8250" rIns="8250" bIns="8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ru-RU" sz="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Первоначальная проверка</a:t>
            </a:r>
            <a:endParaRPr sz="6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9" name="Google Shape;379;p49"/>
          <p:cNvSpPr/>
          <p:nvPr/>
        </p:nvSpPr>
        <p:spPr>
          <a:xfrm>
            <a:off x="3971643" y="3941367"/>
            <a:ext cx="1212600" cy="7251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25" tIns="51425" rIns="51425" bIns="5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0" name="Google Shape;380;p49"/>
          <p:cNvSpPr/>
          <p:nvPr/>
        </p:nvSpPr>
        <p:spPr>
          <a:xfrm>
            <a:off x="4014408" y="3715475"/>
            <a:ext cx="1017900" cy="225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1" i="0" u="none" strike="noStrike" cap="none">
                <a:solidFill>
                  <a:srgbClr val="2A4B86"/>
                </a:solidFill>
                <a:latin typeface="Montserrat"/>
                <a:ea typeface="Montserrat"/>
                <a:cs typeface="Montserrat"/>
                <a:sym typeface="Montserrat"/>
              </a:rPr>
              <a:t>2-5 дней</a:t>
            </a:r>
            <a:endParaRPr sz="9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1" name="Google Shape;381;p49"/>
          <p:cNvSpPr/>
          <p:nvPr/>
        </p:nvSpPr>
        <p:spPr>
          <a:xfrm>
            <a:off x="4969313" y="3941358"/>
            <a:ext cx="1212600" cy="7251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25" tIns="51425" rIns="51425" bIns="5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2" name="Google Shape;382;p49"/>
          <p:cNvSpPr/>
          <p:nvPr/>
        </p:nvSpPr>
        <p:spPr>
          <a:xfrm>
            <a:off x="5149469" y="3954489"/>
            <a:ext cx="9678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50" tIns="8250" rIns="8250" bIns="8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ru-RU" sz="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Рассмотрение </a:t>
            </a:r>
            <a:endParaRPr sz="6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ru-RU" sz="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заявки на</a:t>
            </a:r>
            <a:br>
              <a:rPr lang="ru-RU" sz="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Экспертном</a:t>
            </a: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ru-RU" sz="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совета</a:t>
            </a:r>
            <a:endParaRPr sz="6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3" name="Google Shape;383;p49"/>
          <p:cNvSpPr/>
          <p:nvPr/>
        </p:nvSpPr>
        <p:spPr>
          <a:xfrm>
            <a:off x="4904196" y="3724239"/>
            <a:ext cx="1027200" cy="225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1" i="0" u="none" strike="noStrike" cap="none">
                <a:solidFill>
                  <a:srgbClr val="2A4B86"/>
                </a:solidFill>
                <a:latin typeface="Montserrat"/>
                <a:ea typeface="Montserrat"/>
                <a:cs typeface="Montserrat"/>
                <a:sym typeface="Montserrat"/>
              </a:rPr>
              <a:t>1-3 дня</a:t>
            </a:r>
            <a:endParaRPr sz="9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4" name="Google Shape;384;p49"/>
          <p:cNvSpPr/>
          <p:nvPr/>
        </p:nvSpPr>
        <p:spPr>
          <a:xfrm>
            <a:off x="5931278" y="3941367"/>
            <a:ext cx="1212600" cy="7251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25" tIns="51425" rIns="51425" bIns="5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5" name="Google Shape;385;p49"/>
          <p:cNvSpPr/>
          <p:nvPr/>
        </p:nvSpPr>
        <p:spPr>
          <a:xfrm>
            <a:off x="6184977" y="3954492"/>
            <a:ext cx="808500" cy="7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50" tIns="8250" rIns="8250" bIns="8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Перечисление денежных средств</a:t>
            </a:r>
            <a:endParaRPr sz="6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6" name="Google Shape;386;p49"/>
          <p:cNvSpPr/>
          <p:nvPr/>
        </p:nvSpPr>
        <p:spPr>
          <a:xfrm>
            <a:off x="6906026" y="3941367"/>
            <a:ext cx="1212600" cy="7251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25" tIns="51425" rIns="51425" bIns="5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7" name="Google Shape;387;p49"/>
          <p:cNvSpPr/>
          <p:nvPr/>
        </p:nvSpPr>
        <p:spPr>
          <a:xfrm>
            <a:off x="7114691" y="3926959"/>
            <a:ext cx="8955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50" tIns="8250" rIns="8250" bIns="8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ru-RU" sz="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Предоставление </a:t>
            </a:r>
            <a:endParaRPr sz="6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ru-RU" sz="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 Фонд отчета </a:t>
            </a:r>
            <a:endParaRPr sz="6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ru-RU" sz="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 целевом использовании</a:t>
            </a:r>
            <a:endParaRPr sz="6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8" name="Google Shape;388;p49"/>
          <p:cNvSpPr/>
          <p:nvPr/>
        </p:nvSpPr>
        <p:spPr>
          <a:xfrm>
            <a:off x="6820455" y="3721277"/>
            <a:ext cx="1036500" cy="225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1" i="0" u="none" strike="noStrike" cap="none">
                <a:solidFill>
                  <a:srgbClr val="2A4B86"/>
                </a:solidFill>
                <a:latin typeface="Montserrat"/>
                <a:ea typeface="Montserrat"/>
                <a:cs typeface="Montserrat"/>
                <a:sym typeface="Montserrat"/>
              </a:rPr>
              <a:t>60 дней</a:t>
            </a: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9" name="Google Shape;389;p49"/>
          <p:cNvSpPr/>
          <p:nvPr/>
        </p:nvSpPr>
        <p:spPr>
          <a:xfrm>
            <a:off x="7857077" y="3941367"/>
            <a:ext cx="1212600" cy="7251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25" tIns="51425" rIns="51425" bIns="5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0" name="Google Shape;390;p49"/>
          <p:cNvSpPr/>
          <p:nvPr/>
        </p:nvSpPr>
        <p:spPr>
          <a:xfrm>
            <a:off x="8154160" y="3941368"/>
            <a:ext cx="8085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50" tIns="8250" rIns="8250" bIns="8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ВОЗВРАТ</a:t>
            </a:r>
            <a:br>
              <a:rPr lang="ru-RU" sz="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ЗАЙМА</a:t>
            </a: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1" name="Google Shape;391;p49"/>
          <p:cNvSpPr/>
          <p:nvPr/>
        </p:nvSpPr>
        <p:spPr>
          <a:xfrm>
            <a:off x="7814284" y="3720910"/>
            <a:ext cx="1029300" cy="225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1" i="0" u="none" strike="noStrike" cap="none">
                <a:solidFill>
                  <a:srgbClr val="2A4B86"/>
                </a:solidFill>
                <a:latin typeface="Montserrat"/>
                <a:ea typeface="Montserrat"/>
                <a:cs typeface="Montserrat"/>
                <a:sym typeface="Montserrat"/>
              </a:rPr>
              <a:t>Срок</a:t>
            </a:r>
            <a:r>
              <a:rPr lang="ru-RU" sz="800" b="1" i="0" u="none" strike="noStrike" cap="none">
                <a:solidFill>
                  <a:srgbClr val="2A4B8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900" b="1" i="0" u="none" strike="noStrike" cap="none">
                <a:solidFill>
                  <a:srgbClr val="2A4B86"/>
                </a:solidFill>
                <a:latin typeface="Montserrat"/>
                <a:ea typeface="Montserrat"/>
                <a:cs typeface="Montserrat"/>
                <a:sym typeface="Montserrat"/>
              </a:rPr>
              <a:t>займа</a:t>
            </a:r>
            <a:endParaRPr sz="800" b="1" i="0" u="none" strike="noStrike" cap="none">
              <a:solidFill>
                <a:srgbClr val="2A4B8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2" name="Google Shape;392;p49"/>
          <p:cNvSpPr/>
          <p:nvPr/>
        </p:nvSpPr>
        <p:spPr>
          <a:xfrm>
            <a:off x="2987353" y="3926598"/>
            <a:ext cx="1212600" cy="7251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25" tIns="51425" rIns="51425" bIns="5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3" name="Google Shape;393;p49"/>
          <p:cNvSpPr/>
          <p:nvPr/>
        </p:nvSpPr>
        <p:spPr>
          <a:xfrm>
            <a:off x="2003746" y="3926598"/>
            <a:ext cx="1212600" cy="725100"/>
          </a:xfrm>
          <a:prstGeom prst="chevron">
            <a:avLst>
              <a:gd name="adj" fmla="val 50000"/>
            </a:avLst>
          </a:prstGeom>
          <a:solidFill>
            <a:srgbClr val="3059A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25" tIns="51425" rIns="51425" bIns="5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4" name="Google Shape;394;p49"/>
          <p:cNvSpPr/>
          <p:nvPr/>
        </p:nvSpPr>
        <p:spPr>
          <a:xfrm>
            <a:off x="2206225" y="3926597"/>
            <a:ext cx="9678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50" tIns="8250" rIns="8250" bIns="8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-RU" sz="7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Сбор</a:t>
            </a:r>
            <a:br>
              <a:rPr lang="ru-RU" sz="7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7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документов</a:t>
            </a:r>
            <a:endParaRPr sz="7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-RU" sz="7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СМСП</a:t>
            </a:r>
            <a:endParaRPr sz="7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5" name="Google Shape;395;p49"/>
          <p:cNvSpPr/>
          <p:nvPr/>
        </p:nvSpPr>
        <p:spPr>
          <a:xfrm>
            <a:off x="1575941" y="3715475"/>
            <a:ext cx="1056000" cy="225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6" name="Google Shape;396;p49"/>
          <p:cNvSpPr/>
          <p:nvPr/>
        </p:nvSpPr>
        <p:spPr>
          <a:xfrm>
            <a:off x="3232612" y="3926959"/>
            <a:ext cx="8955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50" tIns="8250" rIns="8250" bIns="8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-RU" sz="7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Подача пакета документов  в</a:t>
            </a:r>
            <a:br>
              <a:rPr lang="ru-RU" sz="7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7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Фонд </a:t>
            </a:r>
            <a:endParaRPr sz="7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7" name="Google Shape;397;p49"/>
          <p:cNvSpPr/>
          <p:nvPr/>
        </p:nvSpPr>
        <p:spPr>
          <a:xfrm>
            <a:off x="4216908" y="3954489"/>
            <a:ext cx="8955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50" tIns="8250" rIns="8250" bIns="8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ru-RU" sz="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Проверка документов на соответствие требованиям ФЗ, осмотр бизнеса, залога</a:t>
            </a:r>
            <a:endParaRPr sz="6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7300" y="17336"/>
            <a:ext cx="1554975" cy="315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50"/>
          <p:cNvPicPr preferRelativeResize="0"/>
          <p:nvPr/>
        </p:nvPicPr>
        <p:blipFill rotWithShape="1">
          <a:blip r:embed="rId4">
            <a:alphaModFix/>
          </a:blip>
          <a:srcRect l="9" r="7"/>
          <a:stretch/>
        </p:blipFill>
        <p:spPr>
          <a:xfrm>
            <a:off x="0" y="-76200"/>
            <a:ext cx="9144000" cy="5253494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50"/>
          <p:cNvSpPr txBox="1"/>
          <p:nvPr/>
        </p:nvSpPr>
        <p:spPr>
          <a:xfrm>
            <a:off x="1194850" y="2405425"/>
            <a:ext cx="6445500" cy="17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roxima Nova"/>
              <a:buNone/>
            </a:pPr>
            <a:r>
              <a:rPr lang="ru-RU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Ольга Трофимовна Мосина, 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roxima Nova"/>
              <a:buNone/>
            </a:pPr>
            <a:r>
              <a:rPr lang="ru-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директор микрокредитной компании 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roxima Nova"/>
              <a:buNone/>
            </a:pPr>
            <a:r>
              <a:rPr lang="ru-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«Фонд микрокредитования Иркутской области» 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Proxima Nova"/>
              <a:buNone/>
            </a:pPr>
            <a:r>
              <a:rPr lang="ru-RU"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8(3952) 43-43-29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Proxima Nova"/>
              <a:buNone/>
            </a:pPr>
            <a:r>
              <a:rPr lang="ru-RU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ru-RU"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@mfoirk.ru</a:t>
            </a:r>
            <a:endParaRPr sz="14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8"/>
          <p:cNvPicPr preferRelativeResize="0"/>
          <p:nvPr/>
        </p:nvPicPr>
        <p:blipFill rotWithShape="1">
          <a:blip r:embed="rId3">
            <a:alphaModFix/>
          </a:blip>
          <a:srcRect r="695"/>
          <a:stretch/>
        </p:blipFill>
        <p:spPr>
          <a:xfrm>
            <a:off x="0" y="0"/>
            <a:ext cx="9206625" cy="3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300" y="17336"/>
            <a:ext cx="1554975" cy="31536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8"/>
          <p:cNvSpPr txBox="1"/>
          <p:nvPr/>
        </p:nvSpPr>
        <p:spPr>
          <a:xfrm>
            <a:off x="0" y="0"/>
            <a:ext cx="73629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Универсальная МФО с широким диапазоном ставок</a:t>
            </a:r>
            <a:endParaRPr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38"/>
          <p:cNvSpPr txBox="1"/>
          <p:nvPr/>
        </p:nvSpPr>
        <p:spPr>
          <a:xfrm>
            <a:off x="208875" y="608775"/>
            <a:ext cx="228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45" name="Google Shape;245;p38"/>
          <p:cNvGraphicFramePr/>
          <p:nvPr>
            <p:extLst>
              <p:ext uri="{D42A27DB-BD31-4B8C-83A1-F6EECF244321}">
                <p14:modId xmlns:p14="http://schemas.microsoft.com/office/powerpoint/2010/main" val="3539707503"/>
              </p:ext>
            </p:extLst>
          </p:nvPr>
        </p:nvGraphicFramePr>
        <p:xfrm>
          <a:off x="0" y="354875"/>
          <a:ext cx="9144000" cy="4828310"/>
        </p:xfrm>
        <a:graphic>
          <a:graphicData uri="http://schemas.openxmlformats.org/drawingml/2006/table">
            <a:tbl>
              <a:tblPr>
                <a:noFill/>
                <a:tableStyleId>{5F52E195-4731-48BF-9009-846B3EE3AC28}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2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Дата создания</a:t>
                      </a:r>
                      <a:endParaRPr sz="11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Учредители</a:t>
                      </a:r>
                      <a:endParaRPr sz="11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27</a:t>
                      </a:r>
                      <a:r>
                        <a:rPr lang="ru-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октября </a:t>
                      </a:r>
                      <a:r>
                        <a:rPr lang="ru-RU" sz="1200" b="1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2016</a:t>
                      </a:r>
                      <a:r>
                        <a:rPr lang="ru-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года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Министерство экономического развития и промышленности</a:t>
                      </a:r>
                      <a:br>
                        <a:rPr lang="ru-RU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ru-RU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Иркутской области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Корпорация развития Иркутской области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Администрация 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Ангарского городского округа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Капитализация</a:t>
                      </a:r>
                      <a:endParaRPr sz="11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Действующий портфель</a:t>
                      </a:r>
                      <a:endParaRPr sz="11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Финансовые продукты</a:t>
                      </a:r>
                      <a:endParaRPr sz="11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1 168,6</a:t>
                      </a:r>
                      <a:r>
                        <a:rPr lang="ru-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ru-RU" sz="10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млн руб.</a:t>
                      </a:r>
                      <a:endParaRPr sz="10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582</a:t>
                      </a:r>
                      <a:r>
                        <a:rPr lang="ru-RU" sz="12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ru-RU" sz="10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займов</a:t>
                      </a:r>
                      <a:endParaRPr sz="10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1003,9</a:t>
                      </a:r>
                      <a:r>
                        <a:rPr lang="ru-RU" sz="12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ru-RU" sz="10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млн руб.</a:t>
                      </a:r>
                      <a:endParaRPr sz="10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22</a:t>
                      </a:r>
                      <a:r>
                        <a:rPr lang="ru-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ru-RU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финпродукта 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 базовой ставкой</a:t>
                      </a:r>
                      <a:r>
                        <a:rPr lang="ru-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ru-RU" sz="1200" b="1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5%</a:t>
                      </a:r>
                      <a:r>
                        <a:rPr lang="ru-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ru-RU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годовых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Средневзвешенная ставка</a:t>
                      </a:r>
                      <a:endParaRPr sz="11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Выдано в 2022 году</a:t>
                      </a:r>
                      <a:endParaRPr sz="11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5,25%</a:t>
                      </a:r>
                      <a:r>
                        <a:rPr lang="ru-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ru-RU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годовых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326 </a:t>
                      </a:r>
                      <a:r>
                        <a:rPr lang="ru-RU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займов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855,9 </a:t>
                      </a:r>
                      <a:r>
                        <a:rPr lang="ru-RU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млн руб.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46" name="Google Shape;246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29500" y="666600"/>
            <a:ext cx="502776" cy="609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7" name="Google Shape;247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71650" y="667200"/>
            <a:ext cx="950924" cy="608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8" name="Google Shape;248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61950" y="667196"/>
            <a:ext cx="466143" cy="608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9" name="Google Shape;249;p38"/>
          <p:cNvPicPr preferRelativeResize="0"/>
          <p:nvPr/>
        </p:nvPicPr>
        <p:blipFill rotWithShape="1">
          <a:blip r:embed="rId8">
            <a:alphaModFix/>
          </a:blip>
          <a:srcRect t="26295" r="75506" b="29504"/>
          <a:stretch/>
        </p:blipFill>
        <p:spPr>
          <a:xfrm>
            <a:off x="790025" y="667200"/>
            <a:ext cx="600096" cy="60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8"/>
          <p:cNvPicPr preferRelativeResize="0"/>
          <p:nvPr/>
        </p:nvPicPr>
        <p:blipFill rotWithShape="1">
          <a:blip r:embed="rId9">
            <a:alphaModFix/>
          </a:blip>
          <a:srcRect t="44661" r="84620" b="27649"/>
          <a:stretch/>
        </p:blipFill>
        <p:spPr>
          <a:xfrm>
            <a:off x="790025" y="2419950"/>
            <a:ext cx="600101" cy="60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8"/>
          <p:cNvPicPr preferRelativeResize="0"/>
          <p:nvPr/>
        </p:nvPicPr>
        <p:blipFill rotWithShape="1">
          <a:blip r:embed="rId9">
            <a:alphaModFix/>
          </a:blip>
          <a:srcRect l="58801" t="44661" r="24322" b="27649"/>
          <a:stretch/>
        </p:blipFill>
        <p:spPr>
          <a:xfrm>
            <a:off x="4242744" y="4019100"/>
            <a:ext cx="658474" cy="60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8"/>
          <p:cNvPicPr preferRelativeResize="0"/>
          <p:nvPr/>
        </p:nvPicPr>
        <p:blipFill rotWithShape="1">
          <a:blip r:embed="rId9">
            <a:alphaModFix/>
          </a:blip>
          <a:srcRect l="44237" t="44661" r="40383" b="27649"/>
          <a:stretch/>
        </p:blipFill>
        <p:spPr>
          <a:xfrm>
            <a:off x="790025" y="4019100"/>
            <a:ext cx="600101" cy="53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8"/>
          <p:cNvPicPr preferRelativeResize="0"/>
          <p:nvPr/>
        </p:nvPicPr>
        <p:blipFill rotWithShape="1">
          <a:blip r:embed="rId9">
            <a:alphaModFix/>
          </a:blip>
          <a:srcRect l="32371" t="44661" r="54743" b="27649"/>
          <a:stretch/>
        </p:blipFill>
        <p:spPr>
          <a:xfrm>
            <a:off x="7743635" y="2419950"/>
            <a:ext cx="502776" cy="60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8"/>
          <p:cNvPicPr preferRelativeResize="0"/>
          <p:nvPr/>
        </p:nvPicPr>
        <p:blipFill rotWithShape="1">
          <a:blip r:embed="rId9">
            <a:alphaModFix/>
          </a:blip>
          <a:srcRect l="16047" t="44661" r="67077" b="27649"/>
          <a:stretch/>
        </p:blipFill>
        <p:spPr>
          <a:xfrm>
            <a:off x="4242762" y="2449550"/>
            <a:ext cx="658474" cy="60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9"/>
          <p:cNvPicPr preferRelativeResize="0"/>
          <p:nvPr/>
        </p:nvPicPr>
        <p:blipFill rotWithShape="1">
          <a:blip r:embed="rId3">
            <a:alphaModFix/>
          </a:blip>
          <a:srcRect r="695"/>
          <a:stretch/>
        </p:blipFill>
        <p:spPr>
          <a:xfrm>
            <a:off x="0" y="0"/>
            <a:ext cx="9206625" cy="3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300" y="17336"/>
            <a:ext cx="1554975" cy="3153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1" name="Google Shape;261;p39"/>
          <p:cNvGraphicFramePr/>
          <p:nvPr/>
        </p:nvGraphicFramePr>
        <p:xfrm>
          <a:off x="28938" y="678425"/>
          <a:ext cx="9086100" cy="3174008"/>
        </p:xfrm>
        <a:graphic>
          <a:graphicData uri="http://schemas.openxmlformats.org/drawingml/2006/table">
            <a:tbl>
              <a:tblPr>
                <a:noFill/>
                <a:tableStyleId>{E3F43A24-C75F-4473-8FFE-F1B29C183EFB}</a:tableStyleId>
              </a:tblPr>
              <a:tblGrid>
                <a:gridCol w="3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157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ru-RU" sz="17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Подробнее о мерах поддержки и институтах развития ↓</a:t>
                      </a:r>
                      <a:endParaRPr sz="17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Сайт Министерства экономического развития </a:t>
                      </a:r>
                      <a:endParaRPr sz="13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 промышленности</a:t>
                      </a:r>
                      <a:br>
                        <a:rPr lang="ru-RU" sz="13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ru-RU" sz="13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Иркутской области</a:t>
                      </a:r>
                      <a:endParaRPr sz="13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059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Сайт ЦОУ </a:t>
                      </a:r>
                      <a:endParaRPr sz="13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«Мой бизнес» </a:t>
                      </a:r>
                      <a:endParaRPr sz="13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 Иркутске</a:t>
                      </a:r>
                      <a:endParaRPr sz="13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059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Сайт «Фонда микрокредитования </a:t>
                      </a:r>
                      <a:endParaRPr sz="13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Иркутской области»</a:t>
                      </a:r>
                      <a:endParaRPr sz="13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059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sng" strike="noStrike" cap="none">
                          <a:solidFill>
                            <a:schemeClr val="hlink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5"/>
                        </a:rPr>
                        <a:t>irkobl.ru/sites/economy</a:t>
                      </a:r>
                      <a:endParaRPr sz="12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sng" strike="noStrike" cap="none">
                          <a:solidFill>
                            <a:schemeClr val="hlink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6"/>
                        </a:rPr>
                        <a:t>mb38.ru</a:t>
                      </a:r>
                      <a:endParaRPr sz="12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sng" strike="noStrike" cap="none">
                          <a:solidFill>
                            <a:schemeClr val="hlink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7"/>
                        </a:rPr>
                        <a:t>mfoirk.ru</a:t>
                      </a:r>
                      <a:endParaRPr sz="12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62" name="Google Shape;262;p3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52900" y="1595850"/>
            <a:ext cx="502776" cy="609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3" name="Google Shape;263;p3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928525" y="1595850"/>
            <a:ext cx="1286942" cy="609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4" name="Google Shape;264;p3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411652" y="1640476"/>
            <a:ext cx="2311700" cy="52036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5" name="Google Shape;265;p39"/>
          <p:cNvSpPr txBox="1"/>
          <p:nvPr/>
        </p:nvSpPr>
        <p:spPr>
          <a:xfrm>
            <a:off x="0" y="0"/>
            <a:ext cx="73629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Микрофинансирование СМСП и самозанятых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7300" y="17336"/>
            <a:ext cx="1554975" cy="31536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0"/>
          <p:cNvSpPr txBox="1"/>
          <p:nvPr/>
        </p:nvSpPr>
        <p:spPr>
          <a:xfrm>
            <a:off x="50" y="420825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i="0" u="none" strike="noStrike" cap="none">
                <a:solidFill>
                  <a:srgbClr val="315AA2"/>
                </a:solidFill>
                <a:latin typeface="Montserrat"/>
                <a:ea typeface="Montserrat"/>
                <a:cs typeface="Montserrat"/>
                <a:sym typeface="Montserrat"/>
              </a:rPr>
              <a:t>Преимущества кредитования в государственных МФО</a:t>
            </a:r>
            <a:endParaRPr sz="1800" b="1" i="0" u="none" strike="noStrike" cap="none">
              <a:solidFill>
                <a:srgbClr val="315AA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2" name="Google Shape;272;p40"/>
          <p:cNvPicPr preferRelativeResize="0"/>
          <p:nvPr/>
        </p:nvPicPr>
        <p:blipFill rotWithShape="1">
          <a:blip r:embed="rId4">
            <a:alphaModFix/>
          </a:blip>
          <a:srcRect l="72772" t="8565" r="10001" b="67299"/>
          <a:stretch/>
        </p:blipFill>
        <p:spPr>
          <a:xfrm>
            <a:off x="621825" y="981930"/>
            <a:ext cx="605550" cy="5654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3" name="Google Shape;273;p40"/>
          <p:cNvGraphicFramePr/>
          <p:nvPr/>
        </p:nvGraphicFramePr>
        <p:xfrm>
          <a:off x="63" y="1151175"/>
          <a:ext cx="9143875" cy="1173420"/>
        </p:xfrm>
        <a:graphic>
          <a:graphicData uri="http://schemas.openxmlformats.org/drawingml/2006/table">
            <a:tbl>
              <a:tblPr>
                <a:noFill/>
                <a:tableStyleId>{E3F43A24-C75F-4473-8FFE-F1B29C183EFB}</a:tableStyleId>
              </a:tblPr>
              <a:tblGrid>
                <a:gridCol w="182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кредитование </a:t>
                      </a:r>
                      <a:endParaRPr sz="13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 момента создания бизнеса</a:t>
                      </a:r>
                      <a:endParaRPr sz="13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льготные ставки</a:t>
                      </a:r>
                      <a:endParaRPr sz="13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отсутствие комиссий </a:t>
                      </a:r>
                      <a:endParaRPr sz="13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короткие сроки принятия решения</a:t>
                      </a:r>
                      <a:endParaRPr sz="13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привлечение комплекса мер господдержки</a:t>
                      </a:r>
                      <a:endParaRPr sz="13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4" name="Google Shape;274;p40"/>
          <p:cNvPicPr preferRelativeResize="0"/>
          <p:nvPr/>
        </p:nvPicPr>
        <p:blipFill rotWithShape="1">
          <a:blip r:embed="rId4">
            <a:alphaModFix/>
          </a:blip>
          <a:srcRect l="22877" t="1918" r="52826" b="60981"/>
          <a:stretch/>
        </p:blipFill>
        <p:spPr>
          <a:xfrm>
            <a:off x="2383800" y="956481"/>
            <a:ext cx="605550" cy="616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0"/>
          <p:cNvPicPr preferRelativeResize="0"/>
          <p:nvPr/>
        </p:nvPicPr>
        <p:blipFill rotWithShape="1">
          <a:blip r:embed="rId5">
            <a:alphaModFix/>
          </a:blip>
          <a:srcRect l="7950" t="4477" r="77553" b="78222"/>
          <a:stretch/>
        </p:blipFill>
        <p:spPr>
          <a:xfrm>
            <a:off x="7866500" y="1018725"/>
            <a:ext cx="696573" cy="55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0"/>
          <p:cNvPicPr preferRelativeResize="0"/>
          <p:nvPr/>
        </p:nvPicPr>
        <p:blipFill rotWithShape="1">
          <a:blip r:embed="rId6">
            <a:alphaModFix/>
          </a:blip>
          <a:srcRect l="21116" t="25781" r="64377" b="54586"/>
          <a:stretch/>
        </p:blipFill>
        <p:spPr>
          <a:xfrm>
            <a:off x="6104550" y="991562"/>
            <a:ext cx="605550" cy="54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0"/>
          <p:cNvPicPr preferRelativeResize="0"/>
          <p:nvPr/>
        </p:nvPicPr>
        <p:blipFill rotWithShape="1">
          <a:blip r:embed="rId6">
            <a:alphaModFix/>
          </a:blip>
          <a:srcRect l="22245" t="8198" r="65761" b="73260"/>
          <a:stretch/>
        </p:blipFill>
        <p:spPr>
          <a:xfrm>
            <a:off x="4305450" y="1061204"/>
            <a:ext cx="482990" cy="46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0"/>
          <p:cNvPicPr preferRelativeResize="0"/>
          <p:nvPr/>
        </p:nvPicPr>
        <p:blipFill rotWithShape="1">
          <a:blip r:embed="rId7">
            <a:alphaModFix/>
          </a:blip>
          <a:srcRect l="64441" t="55807"/>
          <a:stretch/>
        </p:blipFill>
        <p:spPr>
          <a:xfrm>
            <a:off x="3368650" y="2555725"/>
            <a:ext cx="2676850" cy="221722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0"/>
          <p:cNvSpPr txBox="1"/>
          <p:nvPr/>
        </p:nvSpPr>
        <p:spPr>
          <a:xfrm>
            <a:off x="1155925" y="4377600"/>
            <a:ext cx="2429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консультационные услуги</a:t>
            </a:r>
            <a:endParaRPr sz="1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0" name="Google Shape;280;p40"/>
          <p:cNvSpPr txBox="1"/>
          <p:nvPr/>
        </p:nvSpPr>
        <p:spPr>
          <a:xfrm>
            <a:off x="3300400" y="3607775"/>
            <a:ext cx="1102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маркетинг </a:t>
            </a:r>
            <a:endParaRPr sz="1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1" name="Google Shape;281;p40"/>
          <p:cNvSpPr txBox="1"/>
          <p:nvPr/>
        </p:nvSpPr>
        <p:spPr>
          <a:xfrm>
            <a:off x="3418525" y="3607775"/>
            <a:ext cx="1039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2" name="Google Shape;282;p40"/>
          <p:cNvSpPr txBox="1"/>
          <p:nvPr/>
        </p:nvSpPr>
        <p:spPr>
          <a:xfrm>
            <a:off x="4052025" y="2716663"/>
            <a:ext cx="1310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инжиниринг</a:t>
            </a:r>
            <a:endParaRPr sz="1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" name="Google Shape;283;p40"/>
          <p:cNvSpPr txBox="1"/>
          <p:nvPr/>
        </p:nvSpPr>
        <p:spPr>
          <a:xfrm>
            <a:off x="4625625" y="2271125"/>
            <a:ext cx="1554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сертификация</a:t>
            </a:r>
            <a:endParaRPr sz="1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4" name="Google Shape;284;p40"/>
          <p:cNvSpPr txBox="1"/>
          <p:nvPr/>
        </p:nvSpPr>
        <p:spPr>
          <a:xfrm>
            <a:off x="2751175" y="4053325"/>
            <a:ext cx="1237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микрозайм</a:t>
            </a:r>
            <a:endParaRPr sz="13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5" name="Google Shape;285;p40"/>
          <p:cNvSpPr txBox="1"/>
          <p:nvPr/>
        </p:nvSpPr>
        <p:spPr>
          <a:xfrm>
            <a:off x="3878100" y="3162225"/>
            <a:ext cx="1039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брендинг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40"/>
          <p:cNvPicPr preferRelativeResize="0"/>
          <p:nvPr/>
        </p:nvPicPr>
        <p:blipFill rotWithShape="1">
          <a:blip r:embed="rId8">
            <a:alphaModFix/>
          </a:blip>
          <a:srcRect r="695"/>
          <a:stretch/>
        </p:blipFill>
        <p:spPr>
          <a:xfrm>
            <a:off x="0" y="0"/>
            <a:ext cx="9206625" cy="3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7300" y="17336"/>
            <a:ext cx="1554975" cy="315364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0"/>
          <p:cNvSpPr txBox="1"/>
          <p:nvPr/>
        </p:nvSpPr>
        <p:spPr>
          <a:xfrm>
            <a:off x="0" y="0"/>
            <a:ext cx="73629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Микрофинансирование СМСП и самозанятых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41"/>
          <p:cNvPicPr preferRelativeResize="0"/>
          <p:nvPr/>
        </p:nvPicPr>
        <p:blipFill rotWithShape="1">
          <a:blip r:embed="rId3">
            <a:alphaModFix/>
          </a:blip>
          <a:srcRect r="695"/>
          <a:stretch/>
        </p:blipFill>
        <p:spPr>
          <a:xfrm>
            <a:off x="0" y="0"/>
            <a:ext cx="9206625" cy="3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300" y="17336"/>
            <a:ext cx="1554975" cy="3153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5" name="Google Shape;295;p41"/>
          <p:cNvGraphicFramePr/>
          <p:nvPr>
            <p:extLst>
              <p:ext uri="{D42A27DB-BD31-4B8C-83A1-F6EECF244321}">
                <p14:modId xmlns:p14="http://schemas.microsoft.com/office/powerpoint/2010/main" val="893352810"/>
              </p:ext>
            </p:extLst>
          </p:nvPr>
        </p:nvGraphicFramePr>
        <p:xfrm>
          <a:off x="51463" y="1832150"/>
          <a:ext cx="9041100" cy="2684335"/>
        </p:xfrm>
        <a:graphic>
          <a:graphicData uri="http://schemas.openxmlformats.org/drawingml/2006/table">
            <a:tbl>
              <a:tblPr>
                <a:noFill/>
                <a:tableStyleId>{E3F43A24-C75F-4473-8FFE-F1B29C183EFB}</a:tableStyleId>
              </a:tblPr>
              <a:tblGrid>
                <a:gridCol w="452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Субъекты МСП</a:t>
                      </a:r>
                      <a:endParaRPr sz="14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Самозанятые граждане</a:t>
                      </a:r>
                      <a:endParaRPr sz="14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7100">
                <a:tc>
                  <a:txBody>
                    <a:bodyPr/>
                    <a:lstStyle/>
                    <a:p>
                      <a:pPr marL="457200" marR="0" lvl="0" indent="-3111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Montserrat"/>
                        <a:buChar char="●"/>
                      </a:pPr>
                      <a:r>
                        <a:rPr lang="ru-RU" sz="13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микро-, малые и средние предприятия</a:t>
                      </a:r>
                      <a:endParaRPr sz="13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-3111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Montserrat"/>
                        <a:buChar char="●"/>
                      </a:pPr>
                      <a:r>
                        <a:rPr lang="ru-RU" sz="13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 более 250 работников</a:t>
                      </a:r>
                      <a:endParaRPr sz="13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-3111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Montserrat"/>
                        <a:buChar char="●"/>
                      </a:pPr>
                      <a:r>
                        <a:rPr lang="ru-RU" sz="13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выручка до 2 млрд руб.</a:t>
                      </a:r>
                      <a:endParaRPr sz="13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-3111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Montserrat"/>
                        <a:buChar char="●"/>
                      </a:pPr>
                      <a:r>
                        <a:rPr lang="ru-RU" sz="13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 даты регистрации прошло менее </a:t>
                      </a:r>
                      <a:endParaRPr sz="13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 месяцев</a:t>
                      </a:r>
                      <a:endParaRPr sz="13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111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Montserrat"/>
                        <a:buChar char="●"/>
                      </a:pPr>
                      <a:r>
                        <a:rPr lang="ru-RU" sz="13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физические лица, не являющиеся индивидуальными предпринимателями</a:t>
                      </a:r>
                      <a:endParaRPr sz="13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-3111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Montserrat"/>
                        <a:buChar char="●"/>
                      </a:pPr>
                      <a:r>
                        <a:rPr lang="ru-RU" sz="13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 даты регистрации в ИФНС прошло более </a:t>
                      </a:r>
                      <a:endParaRPr sz="13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месяцев</a:t>
                      </a:r>
                      <a:endParaRPr sz="13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ru-RU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Займы от 50 тысяч до 5 млн руб. </a:t>
                      </a:r>
                      <a:endParaRPr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ru-RU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 3 года под 2-11% годовых</a:t>
                      </a:r>
                      <a:endParaRPr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059A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ru-RU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Займы от 50 тысяч до 500 тысяч руб.</a:t>
                      </a:r>
                      <a:endParaRPr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ru-RU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 3 года под 6% годовых</a:t>
                      </a:r>
                      <a:endParaRPr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059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96" name="Google Shape;296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58914" y="616076"/>
            <a:ext cx="2026175" cy="95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1"/>
          <p:cNvSpPr txBox="1"/>
          <p:nvPr/>
        </p:nvSpPr>
        <p:spPr>
          <a:xfrm>
            <a:off x="0" y="0"/>
            <a:ext cx="73629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Микрофинансирование СМСП и самозанятых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/>
          <p:nvPr/>
        </p:nvSpPr>
        <p:spPr>
          <a:xfrm>
            <a:off x="1476242" y="444716"/>
            <a:ext cx="6191511" cy="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572" tIns="32778" rIns="65572" bIns="32778" anchor="t" anchorCtr="0">
            <a:noAutofit/>
          </a:bodyPr>
          <a:lstStyle/>
          <a:p>
            <a:pPr algn="ctr">
              <a:buClr>
                <a:srgbClr val="3059A2"/>
              </a:buClr>
              <a:buSzPts val="2100"/>
            </a:pPr>
            <a:r>
              <a:rPr lang="en-US" sz="953" b="1" dirty="0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Универсальная МФО с широким диапазоном ставок</a:t>
            </a:r>
            <a:endParaRPr sz="953" dirty="0"/>
          </a:p>
        </p:txBody>
      </p:sp>
      <p:pic>
        <p:nvPicPr>
          <p:cNvPr id="134" name="Google Shape;1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143999" cy="396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3157" y="8379"/>
            <a:ext cx="1940113" cy="357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 txBox="1"/>
          <p:nvPr/>
        </p:nvSpPr>
        <p:spPr>
          <a:xfrm>
            <a:off x="2503590" y="48344"/>
            <a:ext cx="4136817" cy="299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04" tIns="62204" rIns="62204" bIns="62204" anchor="t" anchorCtr="0">
            <a:noAutofit/>
          </a:bodyPr>
          <a:lstStyle/>
          <a:p>
            <a:pPr algn="ctr">
              <a:buSzPts val="1800"/>
            </a:pPr>
            <a:r>
              <a:rPr lang="ru-RU" sz="1225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ПРОГРАММЫ КРЕДИТОВАНИЯ</a:t>
            </a:r>
          </a:p>
        </p:txBody>
      </p:sp>
      <p:graphicFrame>
        <p:nvGraphicFramePr>
          <p:cNvPr id="137" name="Google Shape;137;p4"/>
          <p:cNvGraphicFramePr/>
          <p:nvPr>
            <p:extLst>
              <p:ext uri="{D42A27DB-BD31-4B8C-83A1-F6EECF244321}">
                <p14:modId xmlns:p14="http://schemas.microsoft.com/office/powerpoint/2010/main" val="4135122183"/>
              </p:ext>
            </p:extLst>
          </p:nvPr>
        </p:nvGraphicFramePr>
        <p:xfrm>
          <a:off x="1020585" y="719272"/>
          <a:ext cx="7102826" cy="42346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5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0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718">
                  <a:extLst>
                    <a:ext uri="{9D8B030D-6E8A-4147-A177-3AD203B41FA5}">
                      <a16:colId xmlns:a16="http://schemas.microsoft.com/office/drawing/2014/main" val="2637837686"/>
                    </a:ext>
                  </a:extLst>
                </a:gridCol>
                <a:gridCol w="731533">
                  <a:extLst>
                    <a:ext uri="{9D8B030D-6E8A-4147-A177-3AD203B41FA5}">
                      <a16:colId xmlns:a16="http://schemas.microsoft.com/office/drawing/2014/main" val="3906685119"/>
                    </a:ext>
                  </a:extLst>
                </a:gridCol>
                <a:gridCol w="737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565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№</a:t>
                      </a:r>
                      <a:endParaRPr sz="70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Программа кредитования</a:t>
                      </a:r>
                      <a:endParaRPr sz="70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Категория</a:t>
                      </a: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и</a:t>
                      </a:r>
                      <a:r>
                        <a:rPr lang="en-US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700" b="0" i="1" u="none" strike="noStrike" cap="none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вид</a:t>
                      </a:r>
                      <a:r>
                        <a:rPr lang="en-US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деятельности СМСП</a:t>
                      </a:r>
                      <a:endParaRPr sz="70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Сумма,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тыс. руб.</a:t>
                      </a:r>
                      <a:endParaRPr sz="70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Срок,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лет</a:t>
                      </a:r>
                      <a:endParaRPr sz="70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</a:t>
                      </a:r>
                      <a:r>
                        <a:rPr lang="en-US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тавк</a:t>
                      </a: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а,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 годовых</a:t>
                      </a:r>
                      <a:endParaRPr sz="70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4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</a:p>
                  </a:txBody>
                  <a:tcPr marL="62204" marR="62204" marT="62204" marB="62204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Микрозаймы для предпринимателей </a:t>
                      </a: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киноиндустрии</a:t>
                      </a:r>
                      <a:endParaRPr sz="700" b="1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None/>
                      </a:pPr>
                      <a:r>
                        <a:rPr lang="ru-RU" sz="7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СМСП, осуществляющие деятельность в сфере производства</a:t>
                      </a:r>
                    </a:p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None/>
                      </a:pPr>
                      <a:r>
                        <a:rPr lang="ru-RU" sz="7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(распространения) кинофильмов, видеофильмов и телевизионных программ</a:t>
                      </a:r>
                      <a:endParaRPr sz="7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5 000</a:t>
                      </a:r>
                      <a:endParaRPr sz="7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en-US" sz="7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7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1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2%</a:t>
                      </a:r>
                      <a:endParaRPr sz="700" b="1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556791"/>
                  </a:ext>
                </a:extLst>
              </a:tr>
              <a:tr h="44935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70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Микрозаймы для </a:t>
                      </a:r>
                      <a:r>
                        <a:rPr lang="ru-RU" sz="7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социального предпринимательства</a:t>
                      </a:r>
                      <a:endParaRPr sz="70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None/>
                      </a:pPr>
                      <a:r>
                        <a:rPr lang="ru-RU" sz="7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СМСП, осуществляющие деятельность в сфере социального предпринимательства (согласно 209-ФЗ от 24.07.2007 г.)</a:t>
                      </a:r>
                      <a:endParaRPr sz="7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7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5 000</a:t>
                      </a:r>
                      <a:endParaRPr sz="7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7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7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7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2,5%</a:t>
                      </a:r>
                      <a:endParaRPr sz="7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665419"/>
                  </a:ext>
                </a:extLst>
              </a:tr>
              <a:tr h="28329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70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  <a:tabLst/>
                        <a:defRPr/>
                      </a:pPr>
                      <a:r>
                        <a:rPr lang="ru-RU" sz="70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Микрозаймы для СМСП </a:t>
                      </a:r>
                      <a:r>
                        <a:rPr lang="ru-RU" sz="7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моногородов </a:t>
                      </a:r>
                      <a:r>
                        <a:rPr lang="ru-RU" sz="70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Иркутской области</a:t>
                      </a:r>
                      <a:endParaRPr sz="70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None/>
                      </a:pPr>
                      <a:r>
                        <a:rPr lang="en-US" sz="700" u="none" strike="noStrike" cap="none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Приоритетные</a:t>
                      </a:r>
                      <a:r>
                        <a:rPr lang="en-US" sz="7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700" u="none" strike="noStrike" cap="none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виды</a:t>
                      </a:r>
                      <a:r>
                        <a:rPr lang="en-US" sz="7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700" u="none" strike="noStrike" cap="none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деятельности</a:t>
                      </a:r>
                      <a:endParaRPr lang="ru-RU" sz="7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sym typeface="Arial"/>
                        </a:rPr>
                        <a:t>5 000</a:t>
                      </a: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sym typeface="Arial"/>
                        </a:rPr>
                        <a:t>3</a:t>
                      </a: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7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2,5%</a:t>
                      </a:r>
                      <a:endParaRPr lang="ru-RU" sz="7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370708"/>
                  </a:ext>
                </a:extLst>
              </a:tr>
              <a:tr h="293981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05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05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None/>
                      </a:pPr>
                      <a:r>
                        <a:rPr lang="en-US" sz="700" u="none" strike="noStrike" cap="none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Деятельность</a:t>
                      </a:r>
                      <a:r>
                        <a:rPr lang="en-US" sz="7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в </a:t>
                      </a:r>
                      <a:r>
                        <a:rPr lang="en-US" sz="700" u="none" strike="noStrike" cap="none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сфер</a:t>
                      </a:r>
                      <a:r>
                        <a:rPr lang="ru-RU" sz="7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ах</a:t>
                      </a:r>
                      <a:r>
                        <a:rPr lang="en-US" sz="7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700" u="none" strike="noStrike" cap="none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производства</a:t>
                      </a:r>
                      <a:r>
                        <a:rPr lang="en-US" sz="7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700" u="none" strike="noStrike" cap="none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услуг</a:t>
                      </a:r>
                      <a:endParaRPr sz="7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sym typeface="Arial"/>
                        </a:rPr>
                        <a:t>5 000</a:t>
                      </a: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sym typeface="Arial"/>
                        </a:rPr>
                        <a:t>3</a:t>
                      </a: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7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3,5%</a:t>
                      </a:r>
                      <a:endParaRPr lang="ru-RU" sz="700" dirty="0"/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718283"/>
                  </a:ext>
                </a:extLst>
              </a:tr>
              <a:tr h="55305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</a:p>
                  </a:txBody>
                  <a:tcPr marL="62204" marR="62204" marT="62204" marB="62204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Микрозаймы для </a:t>
                      </a:r>
                      <a:r>
                        <a:rPr lang="ru-RU" sz="7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победителей конкурсов</a:t>
                      </a:r>
                      <a:endParaRPr sz="70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СМСП, занявший первое место в номинации или категории: </a:t>
                      </a:r>
                    </a:p>
                    <a:p>
                      <a:pPr marL="298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ru-RU" sz="7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регионального конкурса «Сделано в Приангарье»</a:t>
                      </a:r>
                    </a:p>
                    <a:p>
                      <a:pPr marL="298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ru-RU" sz="7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регионального этапа конкурса «100 лучших товаров России» </a:t>
                      </a:r>
                    </a:p>
                    <a:p>
                      <a:pPr marL="298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ru-RU" sz="7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конкурса «Предпринимательский прорыв года»</a:t>
                      </a:r>
                      <a:endParaRPr sz="7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Arial"/>
                          <a:sym typeface="Montserrat"/>
                        </a:rPr>
                        <a:t>3 000</a:t>
                      </a:r>
                      <a:endParaRPr sz="700" b="0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Arial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Arial"/>
                          <a:sym typeface="Montserrat"/>
                        </a:rPr>
                        <a:t>3</a:t>
                      </a:r>
                      <a:endParaRPr sz="700" b="0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Arial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3%</a:t>
                      </a:r>
                      <a:endParaRPr sz="70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1804064"/>
                  </a:ext>
                </a:extLst>
              </a:tr>
              <a:tr h="4354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</a:p>
                  </a:txBody>
                  <a:tcPr marL="62204" marR="62204" marT="62204" marB="62204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  <a:tabLst/>
                        <a:defRPr/>
                      </a:pPr>
                      <a:r>
                        <a:rPr lang="ru-RU" sz="70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Микрозаймы для исполнения государственного </a:t>
                      </a:r>
                      <a:r>
                        <a:rPr lang="ru-RU" sz="7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оборонного заказа</a:t>
                      </a:r>
                      <a:endParaRPr sz="70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None/>
                      </a:pPr>
                      <a:r>
                        <a:rPr lang="ru-RU" sz="7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СМСП, заключившие контракт на поставку продукции в рамках государственного оборонного заказа</a:t>
                      </a:r>
                      <a:endParaRPr sz="7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Arial"/>
                          <a:sym typeface="Montserrat"/>
                        </a:rPr>
                        <a:t>5 000</a:t>
                      </a:r>
                      <a:endParaRPr sz="700" b="0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Arial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700" b="0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Arial"/>
                          <a:sym typeface="Montserrat"/>
                        </a:rPr>
                        <a:t>3</a:t>
                      </a:r>
                      <a:endParaRPr sz="700" b="0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Arial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3%</a:t>
                      </a:r>
                      <a:endParaRPr sz="70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329484"/>
                  </a:ext>
                </a:extLst>
              </a:tr>
              <a:tr h="6099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70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Микрозаймы на производство, переработку и </a:t>
                      </a:r>
                      <a:r>
                        <a:rPr lang="ru-RU" sz="7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маркировку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молочной продукции / минеральной воды</a:t>
                      </a:r>
                      <a:endParaRPr lang="ru-RU" sz="70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СМСП, осуществляющие:</a:t>
                      </a:r>
                    </a:p>
                    <a:p>
                      <a:pPr marL="298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ru-RU" sz="70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производство, переработку и маркировку молочной продукции</a:t>
                      </a:r>
                    </a:p>
                    <a:p>
                      <a:pPr marL="298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ru-RU" sz="70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производство и маркировку минеральной воды</a:t>
                      </a:r>
                      <a:endParaRPr lang="ru-RU" sz="70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en-US" sz="70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r>
                        <a:rPr lang="ru-RU" sz="70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000</a:t>
                      </a:r>
                      <a:endParaRPr sz="70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70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7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4%</a:t>
                      </a:r>
                      <a:endParaRPr sz="70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11559"/>
                  </a:ext>
                </a:extLst>
              </a:tr>
              <a:tr h="4354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70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Микрозаймы на оплату услуг по разработке </a:t>
                      </a: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промышленного дизайна</a:t>
                      </a:r>
                      <a:endParaRPr sz="700" b="1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СМСП, заключившие предварительный договор на оказание услуг по разработке промышленного дизайна с организацией / ИП из реестра промышленных дизайнеров Иркутской области</a:t>
                      </a:r>
                      <a:endParaRPr sz="7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lang="ru-RU" sz="7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2 000</a:t>
                      </a:r>
                      <a:endParaRPr sz="7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lang="ru-RU" sz="7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7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endParaRPr lang="ru-RU" sz="700" b="1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1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4%</a:t>
                      </a:r>
                      <a:endParaRPr sz="700" b="1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369409"/>
                  </a:ext>
                </a:extLst>
              </a:tr>
            </a:tbl>
          </a:graphicData>
        </a:graphic>
      </p:graphicFrame>
      <p:sp>
        <p:nvSpPr>
          <p:cNvPr id="9" name="Google Shape;133;p4">
            <a:extLst>
              <a:ext uri="{FF2B5EF4-FFF2-40B4-BE49-F238E27FC236}">
                <a16:creationId xmlns:a16="http://schemas.microsoft.com/office/drawing/2014/main" id="{938F36EB-6837-483F-B2BA-B1F1E85F2173}"/>
              </a:ext>
            </a:extLst>
          </p:cNvPr>
          <p:cNvSpPr txBox="1"/>
          <p:nvPr/>
        </p:nvSpPr>
        <p:spPr>
          <a:xfrm>
            <a:off x="120730" y="75668"/>
            <a:ext cx="1374189" cy="222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572" tIns="32778" rIns="65572" bIns="32778" anchor="t" anchorCtr="0">
            <a:noAutofit/>
          </a:bodyPr>
          <a:lstStyle/>
          <a:p>
            <a:pPr algn="ctr">
              <a:buClr>
                <a:srgbClr val="3059A2"/>
              </a:buClr>
              <a:buSzPts val="2100"/>
            </a:pPr>
            <a:r>
              <a:rPr lang="ru-RU" sz="953" i="1" dirty="0">
                <a:solidFill>
                  <a:srgbClr val="FFFFFF"/>
                </a:solidFill>
                <a:latin typeface="Montserrat"/>
                <a:sym typeface="Montserrat"/>
              </a:rPr>
              <a:t>с 04.09.2023 года</a:t>
            </a:r>
            <a:endParaRPr sz="953" i="1" dirty="0">
              <a:solidFill>
                <a:srgbClr val="FFFFFF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976903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" name="Google Shape;137;p4"/>
          <p:cNvGraphicFramePr/>
          <p:nvPr/>
        </p:nvGraphicFramePr>
        <p:xfrm>
          <a:off x="1020587" y="619815"/>
          <a:ext cx="7102825" cy="39316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4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2615">
                  <a:extLst>
                    <a:ext uri="{9D8B030D-6E8A-4147-A177-3AD203B41FA5}">
                      <a16:colId xmlns:a16="http://schemas.microsoft.com/office/drawing/2014/main" val="3208729698"/>
                    </a:ext>
                  </a:extLst>
                </a:gridCol>
                <a:gridCol w="586822">
                  <a:extLst>
                    <a:ext uri="{9D8B030D-6E8A-4147-A177-3AD203B41FA5}">
                      <a16:colId xmlns:a16="http://schemas.microsoft.com/office/drawing/2014/main" val="3101450327"/>
                    </a:ext>
                  </a:extLst>
                </a:gridCol>
                <a:gridCol w="777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2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№</a:t>
                      </a:r>
                      <a:endParaRPr sz="70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Программа </a:t>
                      </a:r>
                      <a:endParaRPr lang="ru-RU" sz="70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кредитования</a:t>
                      </a:r>
                      <a:endParaRPr sz="70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Категория</a:t>
                      </a: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и</a:t>
                      </a:r>
                      <a:r>
                        <a:rPr lang="en-US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700" b="0" i="1" u="none" strike="noStrike" cap="none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вид</a:t>
                      </a:r>
                      <a:r>
                        <a:rPr lang="en-US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700" b="0" i="1" u="none" strike="noStrike" cap="none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деятельности</a:t>
                      </a:r>
                      <a:r>
                        <a:rPr lang="en-US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СМСП</a:t>
                      </a:r>
                      <a:endParaRPr sz="70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Сумма,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тыс. руб.</a:t>
                      </a:r>
                      <a:endParaRPr sz="70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Срок,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лет</a:t>
                      </a:r>
                      <a:endParaRPr sz="70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</a:t>
                      </a:r>
                      <a:r>
                        <a:rPr lang="en-US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тавк</a:t>
                      </a: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а,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 годовых</a:t>
                      </a:r>
                      <a:endParaRPr sz="70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803"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70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70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Микрозаймы для </a:t>
                      </a:r>
                      <a:r>
                        <a:rPr lang="en-US" sz="7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приоритетных видов деятельности</a:t>
                      </a:r>
                      <a:endParaRPr sz="70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ru-RU" sz="7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Экспортеры</a:t>
                      </a:r>
                    </a:p>
                    <a:p>
                      <a:pPr marL="298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ru-RU" sz="7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Сфера туризма</a:t>
                      </a:r>
                    </a:p>
                    <a:p>
                      <a:pPr marL="298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ru-RU" sz="7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Сфера </a:t>
                      </a:r>
                      <a:r>
                        <a:rPr lang="en-US" sz="7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</a:t>
                      </a:r>
                      <a:endParaRPr lang="ru-RU" sz="7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5 000</a:t>
                      </a: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en-US" sz="70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70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r>
                        <a:rPr lang="en-US" sz="7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</a:t>
                      </a:r>
                      <a:endParaRPr sz="70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803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05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05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Резиденты ТОСЭР и промпарков</a:t>
                      </a:r>
                      <a:endParaRPr lang="en-US" sz="700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298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Сферы экологии и спорта </a:t>
                      </a:r>
                      <a:endParaRPr lang="en-US" sz="700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298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Молодежное предпринимательство (лица до 35 лет)</a:t>
                      </a:r>
                      <a:r>
                        <a:rPr lang="ru-RU" sz="700" b="1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*</a:t>
                      </a:r>
                      <a:endParaRPr lang="en-US" sz="700" b="1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0" u="none" strike="noStrike" cap="none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5 000</a:t>
                      </a:r>
                      <a:endParaRPr lang="ru-RU" sz="700" b="0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0" u="none" strike="noStrike" cap="none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lang="ru-RU" sz="700" b="0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endParaRPr lang="ru-RU" sz="700" b="1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90488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700" b="1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5%</a:t>
                      </a:r>
                    </a:p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endParaRPr sz="700" b="1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202469"/>
                  </a:ext>
                </a:extLst>
              </a:tr>
              <a:tr h="354278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05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05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700" b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СМСП, осуществляющие деятельность в сфере производства, с/х и переработки, СПК</a:t>
                      </a: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5 000</a:t>
                      </a: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700" b="1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5,5%</a:t>
                      </a:r>
                      <a:endParaRPr sz="700" b="1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52168"/>
                  </a:ext>
                </a:extLst>
              </a:tr>
              <a:tr h="341838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00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00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70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Самозанятые граждане</a:t>
                      </a:r>
                      <a:endParaRPr lang="ru-RU" sz="700" b="0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500</a:t>
                      </a:r>
                      <a:endParaRPr sz="700" b="0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1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6%</a:t>
                      </a: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046070"/>
                  </a:ext>
                </a:extLst>
              </a:tr>
              <a:tr h="43580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70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Микрозаймы для </a:t>
                      </a:r>
                      <a:r>
                        <a:rPr lang="ru-RU" sz="7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начинающих предпринимателей</a:t>
                      </a:r>
                      <a:endParaRPr sz="70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700" b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СМСП, начинающие осуществлять предпринимательскую деятельность</a:t>
                      </a:r>
                      <a:r>
                        <a:rPr lang="ru-RU" sz="700" b="1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*</a:t>
                      </a:r>
                      <a:endParaRPr sz="700" b="1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endParaRPr lang="ru-RU" sz="700" b="0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5 000</a:t>
                      </a:r>
                    </a:p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endParaRPr sz="700" b="0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700" b="0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1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6%</a:t>
                      </a:r>
                      <a:endParaRPr sz="700" b="1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9738004"/>
                  </a:ext>
                </a:extLst>
              </a:tr>
              <a:tr h="43580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70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700" b="0" u="none" strike="noStrike" cap="none" dirty="0" err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</a:t>
                      </a:r>
                      <a:r>
                        <a:rPr lang="ru-RU" sz="700" b="0" u="none" strike="noStrike" cap="none" dirty="0" err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ймы</a:t>
                      </a:r>
                      <a:r>
                        <a:rPr lang="ru-RU" sz="70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для участников </a:t>
                      </a:r>
                      <a:r>
                        <a:rPr lang="ru-RU" sz="7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Центра кластерного развития</a:t>
                      </a:r>
                      <a:endParaRPr sz="70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None/>
                      </a:pPr>
                      <a:r>
                        <a:rPr lang="ru-RU" sz="700" b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СМСП, являющиеся участниками территориальных кластеров ЦКР</a:t>
                      </a:r>
                      <a:endParaRPr sz="700" b="0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5 000</a:t>
                      </a:r>
                      <a:endParaRPr sz="700" b="0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700" b="0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1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5,25%</a:t>
                      </a:r>
                      <a:endParaRPr sz="700" b="1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003023"/>
                  </a:ext>
                </a:extLst>
              </a:tr>
              <a:tr h="435481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 sz="70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  <a:tabLst/>
                        <a:defRPr/>
                      </a:pPr>
                      <a:r>
                        <a:rPr lang="ru-RU" sz="70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Микрозаймы для </a:t>
                      </a:r>
                      <a:r>
                        <a:rPr lang="ru-RU" sz="70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стандартных видов деятельности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70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None/>
                      </a:pPr>
                      <a:r>
                        <a:rPr lang="ru-RU" sz="700" b="0" i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СМСП, осуществляющие предоставление </a:t>
                      </a:r>
                      <a:r>
                        <a:rPr lang="ru-RU" sz="700" b="1" i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услуг**</a:t>
                      </a:r>
                      <a:r>
                        <a:rPr lang="ru-RU" sz="700" b="0" i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</a:t>
                      </a:r>
                    </a:p>
                    <a:p>
                      <a:pPr marL="298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 приобретение основных средств</a:t>
                      </a:r>
                    </a:p>
                    <a:p>
                      <a:pPr marL="298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 любые предпринимательские цели</a:t>
                      </a:r>
                    </a:p>
                  </a:txBody>
                  <a:tcPr marL="62204" marR="62204" marT="62204" marB="62204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5 000</a:t>
                      </a:r>
                      <a:endParaRPr sz="700" b="0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700" b="0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138113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lang="ru-RU" sz="700" b="1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-138113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1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8,5</a:t>
                      </a:r>
                      <a:r>
                        <a:rPr lang="en-US" sz="700" b="1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</a:t>
                      </a:r>
                      <a:r>
                        <a:rPr lang="ru-RU" sz="700" b="1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</a:p>
                    <a:p>
                      <a:pPr marL="228600" marR="0" lvl="0" indent="-138113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1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r>
                        <a:rPr lang="en-US" sz="700" b="1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</a:t>
                      </a:r>
                      <a:endParaRPr sz="700" b="1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4842663"/>
                  </a:ext>
                </a:extLst>
              </a:tr>
              <a:tr h="3352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700" b="0" i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СМСП, осуществляющие деятельность в сфере аренды и управления </a:t>
                      </a:r>
                      <a:r>
                        <a:rPr lang="ru-RU" sz="700" b="1" i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недвижимостью</a:t>
                      </a:r>
                      <a:r>
                        <a:rPr lang="ru-RU" sz="700" b="0" i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(ОКВЭД 68.20, 68.20.1, 68.32)</a:t>
                      </a:r>
                      <a:r>
                        <a:rPr lang="ru-RU" sz="700" b="1" i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**</a:t>
                      </a:r>
                    </a:p>
                  </a:txBody>
                  <a:tcPr marL="62204" marR="62204" marT="62204" marB="62204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5 000</a:t>
                      </a:r>
                      <a:endParaRPr sz="700" b="0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700" b="0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700" b="1" i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10%</a:t>
                      </a: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677105"/>
                  </a:ext>
                </a:extLst>
              </a:tr>
              <a:tr h="335228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05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05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700" b="0" i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СМСП, осуществляющие деятельность в сфере оптовой и розничной </a:t>
                      </a:r>
                      <a:r>
                        <a:rPr lang="ru-RU" sz="700" b="1" i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торговли </a:t>
                      </a:r>
                    </a:p>
                  </a:txBody>
                  <a:tcPr marL="62204" marR="62204" marT="62204" marB="62204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5 000</a:t>
                      </a:r>
                      <a:endParaRPr sz="700" b="0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0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1,5</a:t>
                      </a:r>
                      <a:endParaRPr sz="700" b="0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1" u="none" strike="noStrike" cap="none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11%</a:t>
                      </a:r>
                      <a:endParaRPr sz="700" b="1" u="none" strike="noStrike" cap="none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4574845"/>
                  </a:ext>
                </a:extLst>
              </a:tr>
            </a:tbl>
          </a:graphicData>
        </a:graphic>
      </p:graphicFrame>
      <p:pic>
        <p:nvPicPr>
          <p:cNvPr id="10" name="Google Shape;134;p4">
            <a:extLst>
              <a:ext uri="{FF2B5EF4-FFF2-40B4-BE49-F238E27FC236}">
                <a16:creationId xmlns:a16="http://schemas.microsoft.com/office/drawing/2014/main" id="{E9B2F2A8-00E2-4B74-ED2C-9E77681EBDA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143999" cy="39653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36;p4">
            <a:extLst>
              <a:ext uri="{FF2B5EF4-FFF2-40B4-BE49-F238E27FC236}">
                <a16:creationId xmlns:a16="http://schemas.microsoft.com/office/drawing/2014/main" id="{80135B1D-1375-5A4A-4185-13850925C224}"/>
              </a:ext>
            </a:extLst>
          </p:cNvPr>
          <p:cNvSpPr txBox="1"/>
          <p:nvPr/>
        </p:nvSpPr>
        <p:spPr>
          <a:xfrm>
            <a:off x="2060843" y="48094"/>
            <a:ext cx="4136817" cy="299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04" tIns="62204" rIns="62204" bIns="62204" anchor="t" anchorCtr="0">
            <a:noAutofit/>
          </a:bodyPr>
          <a:lstStyle/>
          <a:p>
            <a:pPr algn="ctr">
              <a:buSzPts val="1800"/>
            </a:pPr>
            <a:r>
              <a:rPr lang="ru-RU" sz="1225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ПРОГРАММЫ КРЕДИТОВАНИЯ</a:t>
            </a:r>
          </a:p>
        </p:txBody>
      </p:sp>
      <p:pic>
        <p:nvPicPr>
          <p:cNvPr id="13" name="Google Shape;135;p4">
            <a:extLst>
              <a:ext uri="{FF2B5EF4-FFF2-40B4-BE49-F238E27FC236}">
                <a16:creationId xmlns:a16="http://schemas.microsoft.com/office/drawing/2014/main" id="{6A9AFDA2-E4D8-FBF2-6FBB-D5F7881F4D9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8598" y="38988"/>
            <a:ext cx="1940113" cy="35748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33;p4">
            <a:extLst>
              <a:ext uri="{FF2B5EF4-FFF2-40B4-BE49-F238E27FC236}">
                <a16:creationId xmlns:a16="http://schemas.microsoft.com/office/drawing/2014/main" id="{C9351A77-5FEF-7CAE-2182-C1A8E136AD5E}"/>
              </a:ext>
            </a:extLst>
          </p:cNvPr>
          <p:cNvSpPr txBox="1"/>
          <p:nvPr/>
        </p:nvSpPr>
        <p:spPr>
          <a:xfrm>
            <a:off x="205289" y="89998"/>
            <a:ext cx="1374189" cy="222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572" tIns="32778" rIns="65572" bIns="32778" anchor="t" anchorCtr="0">
            <a:noAutofit/>
          </a:bodyPr>
          <a:lstStyle/>
          <a:p>
            <a:pPr algn="ctr">
              <a:buClr>
                <a:srgbClr val="3059A2"/>
              </a:buClr>
              <a:buSzPts val="2100"/>
            </a:pPr>
            <a:r>
              <a:rPr lang="ru-RU" sz="953" i="1" dirty="0">
                <a:solidFill>
                  <a:srgbClr val="FFFFFF"/>
                </a:solidFill>
                <a:latin typeface="Montserrat"/>
              </a:rPr>
              <a:t>продолжение</a:t>
            </a:r>
            <a:endParaRPr sz="953" i="1" dirty="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2" name="Google Shape;133;p4">
            <a:extLst>
              <a:ext uri="{FF2B5EF4-FFF2-40B4-BE49-F238E27FC236}">
                <a16:creationId xmlns:a16="http://schemas.microsoft.com/office/drawing/2014/main" id="{494196D1-B5C6-7C44-4C97-5D2C608BD719}"/>
              </a:ext>
            </a:extLst>
          </p:cNvPr>
          <p:cNvSpPr txBox="1"/>
          <p:nvPr/>
        </p:nvSpPr>
        <p:spPr>
          <a:xfrm>
            <a:off x="1020587" y="4592290"/>
            <a:ext cx="7102826" cy="393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572" tIns="32778" rIns="65572" bIns="32778" anchor="t" anchorCtr="0">
            <a:noAutofit/>
          </a:bodyPr>
          <a:lstStyle/>
          <a:p>
            <a:pPr>
              <a:buClr>
                <a:srgbClr val="3059A2"/>
              </a:buClr>
              <a:buSzPts val="2100"/>
            </a:pPr>
            <a:r>
              <a:rPr lang="ru-RU" sz="612" b="1" i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*</a:t>
            </a:r>
            <a:r>
              <a:rPr lang="ru-RU" sz="612" i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 для указанных категорий СМСП и осуществляющих деятельность в сфере розничной и/или оптовой торговли, микрозаем предоставляется на срок до 18 месяцев;</a:t>
            </a:r>
          </a:p>
          <a:p>
            <a:pPr>
              <a:buClr>
                <a:srgbClr val="3059A2"/>
              </a:buClr>
              <a:buSzPts val="2100"/>
            </a:pPr>
            <a:r>
              <a:rPr lang="ru-RU" sz="612" b="1" i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**</a:t>
            </a:r>
            <a:r>
              <a:rPr lang="ru-RU" sz="612" i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 для микрозаймов выдаваемых в рамках лимитов, срок займа ограничен 2 годами</a:t>
            </a:r>
          </a:p>
          <a:p>
            <a:pPr>
              <a:buClr>
                <a:srgbClr val="3059A2"/>
              </a:buClr>
              <a:buSzPts val="2100"/>
            </a:pPr>
            <a:endParaRPr sz="612" i="1" dirty="0">
              <a:solidFill>
                <a:schemeClr val="tx1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" name="Google Shape;137;p4"/>
          <p:cNvGraphicFramePr/>
          <p:nvPr>
            <p:extLst>
              <p:ext uri="{D42A27DB-BD31-4B8C-83A1-F6EECF244321}">
                <p14:modId xmlns:p14="http://schemas.microsoft.com/office/powerpoint/2010/main" val="3442810335"/>
              </p:ext>
            </p:extLst>
          </p:nvPr>
        </p:nvGraphicFramePr>
        <p:xfrm>
          <a:off x="1020586" y="878775"/>
          <a:ext cx="7102825" cy="99996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6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5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6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3778">
                  <a:extLst>
                    <a:ext uri="{9D8B030D-6E8A-4147-A177-3AD203B41FA5}">
                      <a16:colId xmlns:a16="http://schemas.microsoft.com/office/drawing/2014/main" val="3208729698"/>
                    </a:ext>
                  </a:extLst>
                </a:gridCol>
                <a:gridCol w="526431">
                  <a:extLst>
                    <a:ext uri="{9D8B030D-6E8A-4147-A177-3AD203B41FA5}">
                      <a16:colId xmlns:a16="http://schemas.microsoft.com/office/drawing/2014/main" val="3101450327"/>
                    </a:ext>
                  </a:extLst>
                </a:gridCol>
                <a:gridCol w="6352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№</a:t>
                      </a:r>
                      <a:endParaRPr sz="70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Программа кредитования</a:t>
                      </a:r>
                      <a:endParaRPr sz="70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Категория</a:t>
                      </a: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и</a:t>
                      </a:r>
                      <a:r>
                        <a:rPr lang="en-US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700" b="0" i="1" u="none" strike="noStrike" cap="none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вид</a:t>
                      </a: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700" b="0" i="1" u="none" strike="noStrike" cap="none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деятельности</a:t>
                      </a:r>
                      <a:r>
                        <a:rPr lang="en-US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СМСП</a:t>
                      </a:r>
                      <a:endParaRPr sz="70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Сумма, тыс. руб.</a:t>
                      </a:r>
                      <a:endParaRPr sz="70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Срок, лет</a:t>
                      </a:r>
                      <a:endParaRPr sz="70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</a:t>
                      </a:r>
                      <a:r>
                        <a:rPr lang="en-US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тавк</a:t>
                      </a: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а,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 годовых</a:t>
                      </a:r>
                      <a:endParaRPr sz="70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86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 sz="7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Инвестиционные займы</a:t>
                      </a:r>
                      <a:endParaRPr sz="700" b="1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СМСП, осуществляющие деятельность в сфере промышленности,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 приобретение основных средств: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 panose="020B0604020202020204" pitchFamily="34" charset="0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произведенных на территории РФ (импортозамещение)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 panose="020B0604020202020204" pitchFamily="34" charset="0"/>
                        <a:buChar char="•"/>
                      </a:pPr>
                      <a:r>
                        <a:rPr lang="ru-RU" sz="7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произведенных как на территории, так и не на территории РФ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произведенных не на территории РФ</a:t>
                      </a: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10 000</a:t>
                      </a:r>
                      <a:endParaRPr sz="7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7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7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700" b="1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3 %</a:t>
                      </a:r>
                    </a:p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1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4 %</a:t>
                      </a:r>
                    </a:p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700" b="1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5 %</a:t>
                      </a:r>
                      <a:endParaRPr sz="700" b="1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2204" marR="62204" marT="62204" marB="62204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205602"/>
                  </a:ext>
                </a:extLst>
              </a:tr>
            </a:tbl>
          </a:graphicData>
        </a:graphic>
      </p:graphicFrame>
      <p:sp>
        <p:nvSpPr>
          <p:cNvPr id="9" name="Google Shape;133;p4">
            <a:extLst>
              <a:ext uri="{FF2B5EF4-FFF2-40B4-BE49-F238E27FC236}">
                <a16:creationId xmlns:a16="http://schemas.microsoft.com/office/drawing/2014/main" id="{52BA805A-A735-48D6-9048-75069603AA05}"/>
              </a:ext>
            </a:extLst>
          </p:cNvPr>
          <p:cNvSpPr txBox="1"/>
          <p:nvPr/>
        </p:nvSpPr>
        <p:spPr>
          <a:xfrm>
            <a:off x="1814720" y="4896020"/>
            <a:ext cx="5564056" cy="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572" tIns="32778" rIns="65572" bIns="32778" anchor="t" anchorCtr="0">
            <a:noAutofit/>
          </a:bodyPr>
          <a:lstStyle/>
          <a:p>
            <a:pPr algn="ctr">
              <a:buClr>
                <a:srgbClr val="3059A2"/>
              </a:buClr>
              <a:buSzPts val="2100"/>
            </a:pPr>
            <a:r>
              <a:rPr lang="ru-RU" sz="816" b="1" dirty="0">
                <a:solidFill>
                  <a:srgbClr val="3059A2"/>
                </a:solidFill>
                <a:latin typeface="Montserrat"/>
                <a:sym typeface="Montserrat"/>
              </a:rPr>
              <a:t>3</a:t>
            </a:r>
            <a:endParaRPr sz="816" dirty="0"/>
          </a:p>
        </p:txBody>
      </p:sp>
      <p:pic>
        <p:nvPicPr>
          <p:cNvPr id="10" name="Google Shape;134;p4">
            <a:extLst>
              <a:ext uri="{FF2B5EF4-FFF2-40B4-BE49-F238E27FC236}">
                <a16:creationId xmlns:a16="http://schemas.microsoft.com/office/drawing/2014/main" id="{E9B2F2A8-00E2-4B74-ED2C-9E77681EBDA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143999" cy="39653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36;p4">
            <a:extLst>
              <a:ext uri="{FF2B5EF4-FFF2-40B4-BE49-F238E27FC236}">
                <a16:creationId xmlns:a16="http://schemas.microsoft.com/office/drawing/2014/main" id="{80135B1D-1375-5A4A-4185-13850925C224}"/>
              </a:ext>
            </a:extLst>
          </p:cNvPr>
          <p:cNvSpPr txBox="1"/>
          <p:nvPr/>
        </p:nvSpPr>
        <p:spPr>
          <a:xfrm>
            <a:off x="2643799" y="19273"/>
            <a:ext cx="4136817" cy="299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04" tIns="62204" rIns="62204" bIns="62204" anchor="t" anchorCtr="0">
            <a:noAutofit/>
          </a:bodyPr>
          <a:lstStyle/>
          <a:p>
            <a:pPr algn="ctr">
              <a:buSzPts val="1800"/>
            </a:pPr>
            <a:r>
              <a:rPr lang="ru-RU" sz="1225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ПРОГРАММЫ КРЕДИТОВАНИЯ</a:t>
            </a:r>
          </a:p>
        </p:txBody>
      </p:sp>
      <p:pic>
        <p:nvPicPr>
          <p:cNvPr id="13" name="Google Shape;135;p4">
            <a:extLst>
              <a:ext uri="{FF2B5EF4-FFF2-40B4-BE49-F238E27FC236}">
                <a16:creationId xmlns:a16="http://schemas.microsoft.com/office/drawing/2014/main" id="{6A9AFDA2-E4D8-FBF2-6FBB-D5F7881F4D9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5155" y="19273"/>
            <a:ext cx="1940113" cy="35748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33;p4">
            <a:extLst>
              <a:ext uri="{FF2B5EF4-FFF2-40B4-BE49-F238E27FC236}">
                <a16:creationId xmlns:a16="http://schemas.microsoft.com/office/drawing/2014/main" id="{C9351A77-5FEF-7CAE-2182-C1A8E136AD5E}"/>
              </a:ext>
            </a:extLst>
          </p:cNvPr>
          <p:cNvSpPr txBox="1"/>
          <p:nvPr/>
        </p:nvSpPr>
        <p:spPr>
          <a:xfrm>
            <a:off x="133898" y="72861"/>
            <a:ext cx="1374189" cy="222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572" tIns="32778" rIns="65572" bIns="32778" anchor="t" anchorCtr="0">
            <a:noAutofit/>
          </a:bodyPr>
          <a:lstStyle/>
          <a:p>
            <a:pPr algn="ctr">
              <a:buClr>
                <a:srgbClr val="3059A2"/>
              </a:buClr>
              <a:buSzPts val="2100"/>
            </a:pPr>
            <a:r>
              <a:rPr lang="ru-RU" sz="953" i="1" dirty="0">
                <a:solidFill>
                  <a:srgbClr val="FFFFFF"/>
                </a:solidFill>
                <a:latin typeface="Montserrat"/>
              </a:rPr>
              <a:t>продолжение</a:t>
            </a:r>
            <a:endParaRPr sz="953" i="1" dirty="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2" name="Google Shape;133;p4">
            <a:extLst>
              <a:ext uri="{FF2B5EF4-FFF2-40B4-BE49-F238E27FC236}">
                <a16:creationId xmlns:a16="http://schemas.microsoft.com/office/drawing/2014/main" id="{EEA3FFDF-B250-3D06-FC9B-32F1CCA93E13}"/>
              </a:ext>
            </a:extLst>
          </p:cNvPr>
          <p:cNvSpPr txBox="1"/>
          <p:nvPr/>
        </p:nvSpPr>
        <p:spPr>
          <a:xfrm>
            <a:off x="1616451" y="521814"/>
            <a:ext cx="6191511" cy="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572" tIns="32778" rIns="65572" bIns="32778" anchor="t" anchorCtr="0">
            <a:noAutofit/>
          </a:bodyPr>
          <a:lstStyle/>
          <a:p>
            <a:pPr algn="ctr">
              <a:buClr>
                <a:srgbClr val="3059A2"/>
              </a:buClr>
              <a:buSzPts val="2100"/>
            </a:pPr>
            <a:r>
              <a:rPr lang="ru-RU" sz="953" b="1" dirty="0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Инвестиционные займы</a:t>
            </a:r>
            <a:endParaRPr sz="953" dirty="0"/>
          </a:p>
        </p:txBody>
      </p:sp>
    </p:spTree>
    <p:extLst>
      <p:ext uri="{BB962C8B-B14F-4D97-AF65-F5344CB8AC3E}">
        <p14:creationId xmlns:p14="http://schemas.microsoft.com/office/powerpoint/2010/main" val="3768362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45"/>
          <p:cNvPicPr preferRelativeResize="0"/>
          <p:nvPr/>
        </p:nvPicPr>
        <p:blipFill rotWithShape="1">
          <a:blip r:embed="rId3">
            <a:alphaModFix/>
          </a:blip>
          <a:srcRect r="695"/>
          <a:stretch/>
        </p:blipFill>
        <p:spPr>
          <a:xfrm>
            <a:off x="0" y="0"/>
            <a:ext cx="9206625" cy="3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300" y="17336"/>
            <a:ext cx="1554975" cy="315364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5"/>
          <p:cNvSpPr txBox="1"/>
          <p:nvPr/>
        </p:nvSpPr>
        <p:spPr>
          <a:xfrm>
            <a:off x="0" y="0"/>
            <a:ext cx="73629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30" name="Google Shape;330;p45"/>
          <p:cNvGraphicFramePr/>
          <p:nvPr/>
        </p:nvGraphicFramePr>
        <p:xfrm>
          <a:off x="4623450" y="430100"/>
          <a:ext cx="4463400" cy="4375187"/>
        </p:xfrm>
        <a:graphic>
          <a:graphicData uri="http://schemas.openxmlformats.org/drawingml/2006/table">
            <a:tbl>
              <a:tblPr>
                <a:noFill/>
                <a:tableStyleId>{E3F43A24-C75F-4473-8FFE-F1B29C183EFB}</a:tableStyleId>
              </a:tblPr>
              <a:tblGrid>
                <a:gridCol w="446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5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1" u="none" strike="noStrike" cap="none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Требования к СМСП</a:t>
                      </a:r>
                      <a:endParaRPr sz="1800" b="1" u="none" strike="noStrike" cap="none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Соответствие Федеральному закону № 209-ФЗ от 24.07.2007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059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7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i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кроме того: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44500" marR="0" lvl="0" indent="-265112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ontserrat"/>
                        <a:buChar char="✔"/>
                      </a:pPr>
                      <a:r>
                        <a:rPr lang="ru-RU" sz="16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регистрация и осуществление деятельности на территории Иркутской области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44500" marR="0" lvl="0" indent="-265112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ontserrat"/>
                        <a:buChar char="✔"/>
                      </a:pPr>
                      <a:r>
                        <a:rPr lang="ru-RU" sz="16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задолженность по начисленным налогам, сборам не более 50 тысяч руб. для СМСП и не более 10 тысяч руб. для самозанятых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44500" marR="0" lvl="0" indent="-265112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ontserrat"/>
                        <a:buChar char="✔"/>
                      </a:pPr>
                      <a:r>
                        <a:rPr lang="ru-RU" sz="16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положительная кредитная история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44500" marR="0" lvl="0" indent="-265112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Montserrat"/>
                        <a:buChar char="✔"/>
                      </a:pPr>
                      <a:r>
                        <a:rPr lang="ru-RU" sz="16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наличие достаточного и ликвидного обеспечения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31" name="Google Shape;331;p45"/>
          <p:cNvPicPr preferRelativeResize="0"/>
          <p:nvPr/>
        </p:nvPicPr>
        <p:blipFill rotWithShape="1">
          <a:blip r:embed="rId5">
            <a:alphaModFix/>
          </a:blip>
          <a:srcRect t="29270" b="63"/>
          <a:stretch/>
        </p:blipFill>
        <p:spPr>
          <a:xfrm>
            <a:off x="0" y="350100"/>
            <a:ext cx="4514874" cy="4793398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5"/>
          <p:cNvSpPr txBox="1"/>
          <p:nvPr/>
        </p:nvSpPr>
        <p:spPr>
          <a:xfrm>
            <a:off x="0" y="0"/>
            <a:ext cx="73629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Микрофинансирование СМСП и самозанятых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1081</Words>
  <Application>Microsoft Office PowerPoint</Application>
  <PresentationFormat>Экран (16:9)</PresentationFormat>
  <Paragraphs>320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Proxima Nova</vt:lpstr>
      <vt:lpstr>Montserrat</vt:lpstr>
      <vt:lpstr>Calibri</vt:lpstr>
      <vt:lpstr>Arial</vt:lpstr>
      <vt:lpstr>Тема Office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Director</dc:creator>
  <cp:lastModifiedBy>Director</cp:lastModifiedBy>
  <cp:revision>6</cp:revision>
  <dcterms:modified xsi:type="dcterms:W3CDTF">2023-12-04T02:03:11Z</dcterms:modified>
</cp:coreProperties>
</file>