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5"/>
  </p:notesMasterIdLst>
  <p:sldIdLst>
    <p:sldId id="283" r:id="rId2"/>
    <p:sldId id="321" r:id="rId3"/>
    <p:sldId id="286" r:id="rId4"/>
    <p:sldId id="288" r:id="rId5"/>
    <p:sldId id="305" r:id="rId6"/>
    <p:sldId id="306" r:id="rId7"/>
    <p:sldId id="289" r:id="rId8"/>
    <p:sldId id="310" r:id="rId9"/>
    <p:sldId id="304" r:id="rId10"/>
    <p:sldId id="312" r:id="rId11"/>
    <p:sldId id="322" r:id="rId12"/>
    <p:sldId id="303" r:id="rId13"/>
    <p:sldId id="300" r:id="rId14"/>
  </p:sldIdLst>
  <p:sldSz cx="12192000" cy="6858000"/>
  <p:notesSz cx="6670675" cy="9777413"/>
  <p:embeddedFontLst>
    <p:embeddedFont>
      <p:font typeface="Arial Black" panose="020B0A04020102020204" pitchFamily="34" charset="0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irce" panose="020B0604020202020204" charset="-52"/>
      <p:regular r:id="rId23"/>
    </p:embeddedFont>
    <p:embeddedFont>
      <p:font typeface="Circe Bold" panose="020B0604020202020204" charset="-52"/>
      <p:bold r:id="rId24"/>
    </p:embeddedFont>
    <p:embeddedFont>
      <p:font typeface="Circe ExtraLight" panose="020B0604020202020204" charset="0"/>
      <p:regular r:id="rId25"/>
    </p:embeddedFont>
  </p:embeddedFontLst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">
          <p15:clr>
            <a:srgbClr val="A4A3A4"/>
          </p15:clr>
        </p15:guide>
        <p15:guide id="2" pos="3840">
          <p15:clr>
            <a:srgbClr val="A4A3A4"/>
          </p15:clr>
        </p15:guide>
        <p15:guide id="3" pos="234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orient="horz" pos="4088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D3D3"/>
    <a:srgbClr val="2C5A9C"/>
    <a:srgbClr val="D5D5D5"/>
    <a:srgbClr val="04A8E8"/>
    <a:srgbClr val="01AEEE"/>
    <a:srgbClr val="2F5597"/>
    <a:srgbClr val="2569AA"/>
    <a:srgbClr val="197FC0"/>
    <a:srgbClr val="0C99DA"/>
    <a:srgbClr val="315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35" autoAdjust="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0"/>
        <p:guide pos="3840"/>
        <p:guide pos="234"/>
        <p:guide pos="7469"/>
        <p:guide orient="horz" pos="4088"/>
        <p:guide orient="horz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90626" cy="490569"/>
          </a:xfrm>
          <a:prstGeom prst="rect">
            <a:avLst/>
          </a:prstGeom>
        </p:spPr>
        <p:txBody>
          <a:bodyPr vert="horz" lIns="89785" tIns="44892" rIns="89785" bIns="4489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8505" y="0"/>
            <a:ext cx="2890626" cy="490569"/>
          </a:xfrm>
          <a:prstGeom prst="rect">
            <a:avLst/>
          </a:prstGeom>
        </p:spPr>
        <p:txBody>
          <a:bodyPr vert="horz" lIns="89785" tIns="44892" rIns="89785" bIns="44892" rtlCol="0"/>
          <a:lstStyle>
            <a:lvl1pPr algn="r">
              <a:defRPr sz="1200"/>
            </a:lvl1pPr>
          </a:lstStyle>
          <a:p>
            <a:fld id="{0080F4A1-264E-4E24-A45A-F0EE71DAA7D4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85" tIns="44892" rIns="89785" bIns="4489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7068" y="4705380"/>
            <a:ext cx="5336540" cy="3849856"/>
          </a:xfrm>
          <a:prstGeom prst="rect">
            <a:avLst/>
          </a:prstGeom>
        </p:spPr>
        <p:txBody>
          <a:bodyPr vert="horz" lIns="89785" tIns="44892" rIns="89785" bIns="4489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286846"/>
            <a:ext cx="2890626" cy="490568"/>
          </a:xfrm>
          <a:prstGeom prst="rect">
            <a:avLst/>
          </a:prstGeom>
        </p:spPr>
        <p:txBody>
          <a:bodyPr vert="horz" lIns="89785" tIns="44892" rIns="89785" bIns="4489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8505" y="9286846"/>
            <a:ext cx="2890626" cy="490568"/>
          </a:xfrm>
          <a:prstGeom prst="rect">
            <a:avLst/>
          </a:prstGeom>
        </p:spPr>
        <p:txBody>
          <a:bodyPr vert="horz" lIns="89785" tIns="44892" rIns="89785" bIns="44892" rtlCol="0" anchor="b"/>
          <a:lstStyle>
            <a:lvl1pPr algn="r">
              <a:defRPr sz="1200"/>
            </a:lvl1pPr>
          </a:lstStyle>
          <a:p>
            <a:fld id="{8ABC2A95-5DCE-46A1-A2B7-BD8CDCFAF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227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76907-A3AE-44AD-8E10-F527061F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FFD767-E5C0-411D-BB67-86764F57A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8D7969-9E4E-4F9A-8EA8-1F23A0ACB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5003C3-6BAB-4F16-92FA-AFF936C2D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D740B-949C-4DB3-97F1-EFC206530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701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1C03EC-F0E9-40AB-90C1-FFD70EF8A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8F9B73-ACD1-43DD-B396-04C3C3E05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7484D-910B-4C84-984C-FDC26B0E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BAC2D9-45A3-4924-86E4-6304314C3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390CF3-DF17-4FDE-ABC8-16913A3AB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653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8DF6851-ED87-4BB7-A3A3-F884B1C578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669C18-CE47-4025-91E8-25F00659D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FA2DDF-19A0-4B1A-8045-4FF93D9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7F2862-3CCD-49C9-BEF0-31FAAD9D6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DB4613-3E5F-443E-A716-C2F5B1C5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88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40D67F-7B83-4474-B400-6E082DDDF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08738F-DE27-44F0-8F67-A4A04C38F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D4F523-C1CF-4B7D-B3A6-14ECCC882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009A0C-6CE6-44C9-9561-4156995AD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93274D-31E4-4979-92EF-5D193D14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66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77CBE-F2C9-495E-9B9B-62EB22736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B238E6-D8D1-4BD1-B407-819D0B03D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48CE68-B399-42D5-8308-D6C27FE89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874963-4A92-4695-861B-5F37DF10E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8FD0B-348D-42A2-AD44-BFD9832D7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188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98EC8-0222-47D9-A849-36A4AEC8E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BC76BA-C9CD-426A-B346-1F6128CEF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BD1C54-8859-4529-B611-9EB1D9C34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D7A733-A678-4A37-9783-AAF2942C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06D319-62FE-4B07-84CE-3A1B82EFF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90A059-9766-4855-8B1B-4DCB58AC5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39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D42DEB-9B92-4D44-9761-B1AD790AF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DC250F-691C-4AE2-B981-3790B6095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092CA9-B9F7-466C-BF3A-1C3324E2D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85C81D-60E5-4367-9A3D-101AA97A66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3A6A20-A31A-40FC-BD99-9A2591A31F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440B92-A1CE-427D-B118-071737662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00B1709-3C04-4C28-A4D7-80C295453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11B8782-C9E4-4965-98B6-BD83CFDAB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174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85417-4F94-4AD4-B7ED-CC27A2D2A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2EBB20-97EB-4F18-BB6E-EF0222B4E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F51FC7-DAA1-4709-B3D2-B799485B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8C44A9-2667-47DA-BF78-7085A510A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836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5D06B6-1EB2-4F19-9182-19C6A362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6706E5-B7CA-4508-A3E0-B76D95585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6D1FCA-BB60-4182-9548-37909C26F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46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C80A2-D067-4463-BD6D-3E9A35D99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F1515D-C2B9-46F8-BFB8-37120F722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CC9E6A-65CB-4353-B0B9-491F4ADE9C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60ACDA-36E7-435B-8E74-525B3C5B8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C8E4BE-CC45-4704-B798-F8913AB41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1040A6-F1C7-4269-925A-32D277DAC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611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20787-3B1C-4273-9F8E-667D6F45A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9C439B2-B408-4478-90A6-87686B6821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B522E8-4A2E-420B-B10C-8E0D5ABB0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3C8F96-7C33-4224-B0FC-B59732513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33D09A-DEE7-4C6F-AC1F-079F50382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6253AD-264F-41FA-B84B-104FCBAD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FF0AF-979A-48F2-BEFF-0D9557D2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EC883F-BE26-4824-9289-2709189CE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FF5B81-0B3D-4720-B63F-5252C6BB38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E848F-CB5F-491E-981A-6DF29FA37294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14C368-2906-4199-82CE-FC199D77A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4BF34E-2F57-45CF-A2E1-E5BCB8468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8EE5D-A6DC-4992-B61F-BB6187C55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9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7FD2F6B-8461-4723-999B-B14C16053C9E}"/>
              </a:ext>
            </a:extLst>
          </p:cNvPr>
          <p:cNvSpPr/>
          <p:nvPr/>
        </p:nvSpPr>
        <p:spPr>
          <a:xfrm>
            <a:off x="0" y="0"/>
            <a:ext cx="8856617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78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4C88AC-6B57-49EA-9548-41DC1101A79B}"/>
              </a:ext>
            </a:extLst>
          </p:cNvPr>
          <p:cNvSpPr txBox="1"/>
          <p:nvPr/>
        </p:nvSpPr>
        <p:spPr>
          <a:xfrm>
            <a:off x="593889" y="3013501"/>
            <a:ext cx="747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irce Bold" panose="020B0602020203020203" pitchFamily="34" charset="-52"/>
              </a:rPr>
              <a:t>МЕРЫ ГОСУДАРСТВЕННОЙ ПОДДЕРЖКИ ДЛЯ </a:t>
            </a:r>
          </a:p>
          <a:p>
            <a:r>
              <a:rPr lang="ru-RU" sz="2400" dirty="0">
                <a:solidFill>
                  <a:schemeClr val="bg1"/>
                </a:solidFill>
                <a:latin typeface="Circe Bold" panose="020B0602020203020203" pitchFamily="34" charset="-52"/>
              </a:rPr>
              <a:t>ПРЕДПРИНИМАТЕЛЕЙ  </a:t>
            </a:r>
            <a:r>
              <a:rPr lang="ru-RU" sz="2400" dirty="0">
                <a:solidFill>
                  <a:schemeClr val="bg1"/>
                </a:solidFill>
                <a:latin typeface="Circe" panose="020B0502020203020203" pitchFamily="34" charset="-52"/>
              </a:rPr>
              <a:t>ИРКУТСКОЙ ОБЛАСТИ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383C3D-0A7E-4858-9837-53B66E768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333375"/>
            <a:ext cx="1183910" cy="561173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6E3EDA64-33BC-4762-A536-5DA429C6BB1E}"/>
              </a:ext>
            </a:extLst>
          </p:cNvPr>
          <p:cNvCxnSpPr/>
          <p:nvPr/>
        </p:nvCxnSpPr>
        <p:spPr>
          <a:xfrm>
            <a:off x="371475" y="6499225"/>
            <a:ext cx="11485563" cy="0"/>
          </a:xfrm>
          <a:prstGeom prst="line">
            <a:avLst/>
          </a:prstGeom>
          <a:ln w="38100">
            <a:solidFill>
              <a:schemeClr val="bg1">
                <a:lumMod val="95000"/>
                <a:alpha val="1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07D4AE-A24C-4B8B-AA88-868E6D3DE5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247"/>
          <a:stretch/>
        </p:blipFill>
        <p:spPr>
          <a:xfrm>
            <a:off x="6379162" y="1102936"/>
            <a:ext cx="5812838" cy="57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02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42325324-333F-46AB-A39F-F375CA2B86F6}"/>
              </a:ext>
            </a:extLst>
          </p:cNvPr>
          <p:cNvSpPr/>
          <p:nvPr/>
        </p:nvSpPr>
        <p:spPr>
          <a:xfrm>
            <a:off x="258205" y="4477504"/>
            <a:ext cx="1852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 Bold" panose="020B0602020203020203" pitchFamily="34" charset="-52"/>
                <a:ea typeface="+mn-ea"/>
                <a:cs typeface="Times New Roman" pitchFamily="18" charset="0"/>
              </a:rPr>
              <a:t>ДОКУМЕНТАЦИЯ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e ExtraLight" panose="020B0302020203020203" pitchFamily="34" charset="-52"/>
              <a:ea typeface="+mn-ea"/>
              <a:cs typeface="Times New Roman" pitchFamily="18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ADC2BE6A-CB1A-47AB-B8A6-71FA32CC66FD}"/>
              </a:ext>
            </a:extLst>
          </p:cNvPr>
          <p:cNvSpPr/>
          <p:nvPr/>
        </p:nvSpPr>
        <p:spPr>
          <a:xfrm>
            <a:off x="247723" y="5628781"/>
            <a:ext cx="17725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 Bold" panose="020B0602020203020203" pitchFamily="34" charset="-52"/>
                <a:ea typeface="+mn-ea"/>
                <a:cs typeface="Times New Roman" pitchFamily="18" charset="0"/>
              </a:rPr>
              <a:t>КОНСУЛЬТАЦИИ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e ExtraLight" panose="020B0302020203020203" pitchFamily="34" charset="-52"/>
              <a:ea typeface="+mn-ea"/>
              <a:cs typeface="Times New Roman" pitchFamily="18" charset="0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39CF040D-1654-4541-88E2-439D7A9F7AE0}"/>
              </a:ext>
            </a:extLst>
          </p:cNvPr>
          <p:cNvSpPr/>
          <p:nvPr/>
        </p:nvSpPr>
        <p:spPr>
          <a:xfrm>
            <a:off x="81162" y="3412997"/>
            <a:ext cx="156080" cy="1540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2C5A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D74712DA-CB33-435C-9983-AE0D818EE33B}"/>
              </a:ext>
            </a:extLst>
          </p:cNvPr>
          <p:cNvSpPr/>
          <p:nvPr/>
        </p:nvSpPr>
        <p:spPr>
          <a:xfrm>
            <a:off x="81162" y="4498564"/>
            <a:ext cx="156080" cy="1540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2C5A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B93A1BF8-B190-4DCA-BC26-99C037B54E2F}"/>
              </a:ext>
            </a:extLst>
          </p:cNvPr>
          <p:cNvSpPr/>
          <p:nvPr/>
        </p:nvSpPr>
        <p:spPr>
          <a:xfrm>
            <a:off x="91643" y="5667331"/>
            <a:ext cx="156080" cy="1540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2C5A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9173C97F-B0A5-4D63-BE9B-969C545B9000}"/>
              </a:ext>
            </a:extLst>
          </p:cNvPr>
          <p:cNvGrpSpPr/>
          <p:nvPr/>
        </p:nvGrpSpPr>
        <p:grpSpPr>
          <a:xfrm>
            <a:off x="327986" y="3537621"/>
            <a:ext cx="4256671" cy="944227"/>
            <a:chOff x="371474" y="2563772"/>
            <a:chExt cx="2076451" cy="2530355"/>
          </a:xfrm>
          <a:solidFill>
            <a:srgbClr val="D3D3D3"/>
          </a:solidFill>
        </p:grpSpPr>
        <p:sp>
          <p:nvSpPr>
            <p:cNvPr id="143" name="Прямоугольный треугольник 142">
              <a:extLst>
                <a:ext uri="{FF2B5EF4-FFF2-40B4-BE49-F238E27FC236}">
                  <a16:creationId xmlns:a16="http://schemas.microsoft.com/office/drawing/2014/main" id="{B0583CD8-CC34-4BB0-842B-721CCD2E83F9}"/>
                </a:ext>
              </a:extLst>
            </p:cNvPr>
            <p:cNvSpPr/>
            <p:nvPr/>
          </p:nvSpPr>
          <p:spPr>
            <a:xfrm>
              <a:off x="371474" y="2563772"/>
              <a:ext cx="957367" cy="83434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Прямоугольник: скругленные углы 105">
              <a:extLst>
                <a:ext uri="{FF2B5EF4-FFF2-40B4-BE49-F238E27FC236}">
                  <a16:creationId xmlns:a16="http://schemas.microsoft.com/office/drawing/2014/main" id="{A95AF6BD-AF8A-4616-8CD3-621BAFF947BD}"/>
                </a:ext>
              </a:extLst>
            </p:cNvPr>
            <p:cNvSpPr/>
            <p:nvPr/>
          </p:nvSpPr>
          <p:spPr>
            <a:xfrm>
              <a:off x="371475" y="2890587"/>
              <a:ext cx="2076450" cy="2203540"/>
            </a:xfrm>
            <a:prstGeom prst="roundRect">
              <a:avLst>
                <a:gd name="adj" fmla="val 570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9173C97F-B0A5-4D63-BE9B-969C545B9000}"/>
              </a:ext>
            </a:extLst>
          </p:cNvPr>
          <p:cNvGrpSpPr/>
          <p:nvPr/>
        </p:nvGrpSpPr>
        <p:grpSpPr>
          <a:xfrm>
            <a:off x="304800" y="4687207"/>
            <a:ext cx="4256671" cy="944227"/>
            <a:chOff x="371474" y="2563772"/>
            <a:chExt cx="2076451" cy="2530355"/>
          </a:xfrm>
          <a:solidFill>
            <a:srgbClr val="D3D3D3"/>
          </a:solidFill>
        </p:grpSpPr>
        <p:sp>
          <p:nvSpPr>
            <p:cNvPr id="146" name="Прямоугольный треугольник 145">
              <a:extLst>
                <a:ext uri="{FF2B5EF4-FFF2-40B4-BE49-F238E27FC236}">
                  <a16:creationId xmlns:a16="http://schemas.microsoft.com/office/drawing/2014/main" id="{B0583CD8-CC34-4BB0-842B-721CCD2E83F9}"/>
                </a:ext>
              </a:extLst>
            </p:cNvPr>
            <p:cNvSpPr/>
            <p:nvPr/>
          </p:nvSpPr>
          <p:spPr>
            <a:xfrm>
              <a:off x="371474" y="2563772"/>
              <a:ext cx="957367" cy="83434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Прямоугольник: скругленные углы 105">
              <a:extLst>
                <a:ext uri="{FF2B5EF4-FFF2-40B4-BE49-F238E27FC236}">
                  <a16:creationId xmlns:a16="http://schemas.microsoft.com/office/drawing/2014/main" id="{A95AF6BD-AF8A-4616-8CD3-621BAFF947BD}"/>
                </a:ext>
              </a:extLst>
            </p:cNvPr>
            <p:cNvSpPr/>
            <p:nvPr/>
          </p:nvSpPr>
          <p:spPr>
            <a:xfrm>
              <a:off x="371475" y="2890587"/>
              <a:ext cx="2076450" cy="2203540"/>
            </a:xfrm>
            <a:prstGeom prst="roundRect">
              <a:avLst>
                <a:gd name="adj" fmla="val 570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9173C97F-B0A5-4D63-BE9B-969C545B9000}"/>
              </a:ext>
            </a:extLst>
          </p:cNvPr>
          <p:cNvGrpSpPr/>
          <p:nvPr/>
        </p:nvGrpSpPr>
        <p:grpSpPr>
          <a:xfrm>
            <a:off x="327986" y="5821417"/>
            <a:ext cx="4256671" cy="944227"/>
            <a:chOff x="371474" y="2563772"/>
            <a:chExt cx="2076451" cy="2530355"/>
          </a:xfrm>
          <a:solidFill>
            <a:srgbClr val="D3D3D3"/>
          </a:solidFill>
        </p:grpSpPr>
        <p:sp>
          <p:nvSpPr>
            <p:cNvPr id="149" name="Прямоугольный треугольник 148">
              <a:extLst>
                <a:ext uri="{FF2B5EF4-FFF2-40B4-BE49-F238E27FC236}">
                  <a16:creationId xmlns:a16="http://schemas.microsoft.com/office/drawing/2014/main" id="{B0583CD8-CC34-4BB0-842B-721CCD2E83F9}"/>
                </a:ext>
              </a:extLst>
            </p:cNvPr>
            <p:cNvSpPr/>
            <p:nvPr/>
          </p:nvSpPr>
          <p:spPr>
            <a:xfrm>
              <a:off x="371474" y="2563772"/>
              <a:ext cx="957367" cy="83434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Прямоугольник: скругленные углы 105">
              <a:extLst>
                <a:ext uri="{FF2B5EF4-FFF2-40B4-BE49-F238E27FC236}">
                  <a16:creationId xmlns:a16="http://schemas.microsoft.com/office/drawing/2014/main" id="{A95AF6BD-AF8A-4616-8CD3-621BAFF947BD}"/>
                </a:ext>
              </a:extLst>
            </p:cNvPr>
            <p:cNvSpPr/>
            <p:nvPr/>
          </p:nvSpPr>
          <p:spPr>
            <a:xfrm>
              <a:off x="371475" y="2890587"/>
              <a:ext cx="2076450" cy="2203540"/>
            </a:xfrm>
            <a:prstGeom prst="roundRect">
              <a:avLst>
                <a:gd name="adj" fmla="val 570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9173C97F-B0A5-4D63-BE9B-969C545B9000}"/>
              </a:ext>
            </a:extLst>
          </p:cNvPr>
          <p:cNvGrpSpPr/>
          <p:nvPr/>
        </p:nvGrpSpPr>
        <p:grpSpPr>
          <a:xfrm>
            <a:off x="327986" y="2397104"/>
            <a:ext cx="4256671" cy="944227"/>
            <a:chOff x="371474" y="2563772"/>
            <a:chExt cx="2076451" cy="2530355"/>
          </a:xfrm>
          <a:solidFill>
            <a:srgbClr val="D3D3D3"/>
          </a:solidFill>
        </p:grpSpPr>
        <p:sp>
          <p:nvSpPr>
            <p:cNvPr id="137" name="Прямоугольный треугольник 136">
              <a:extLst>
                <a:ext uri="{FF2B5EF4-FFF2-40B4-BE49-F238E27FC236}">
                  <a16:creationId xmlns:a16="http://schemas.microsoft.com/office/drawing/2014/main" id="{B0583CD8-CC34-4BB0-842B-721CCD2E83F9}"/>
                </a:ext>
              </a:extLst>
            </p:cNvPr>
            <p:cNvSpPr/>
            <p:nvPr/>
          </p:nvSpPr>
          <p:spPr>
            <a:xfrm>
              <a:off x="371474" y="2563772"/>
              <a:ext cx="957367" cy="83434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Прямоугольник: скругленные углы 105">
              <a:extLst>
                <a:ext uri="{FF2B5EF4-FFF2-40B4-BE49-F238E27FC236}">
                  <a16:creationId xmlns:a16="http://schemas.microsoft.com/office/drawing/2014/main" id="{A95AF6BD-AF8A-4616-8CD3-621BAFF947BD}"/>
                </a:ext>
              </a:extLst>
            </p:cNvPr>
            <p:cNvSpPr/>
            <p:nvPr/>
          </p:nvSpPr>
          <p:spPr>
            <a:xfrm>
              <a:off x="371475" y="2890587"/>
              <a:ext cx="2076450" cy="2203540"/>
            </a:xfrm>
            <a:prstGeom prst="roundRect">
              <a:avLst>
                <a:gd name="adj" fmla="val 570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Текст 1">
            <a:extLst>
              <a:ext uri="{FF2B5EF4-FFF2-40B4-BE49-F238E27FC236}">
                <a16:creationId xmlns:a16="http://schemas.microsoft.com/office/drawing/2014/main" id="{05439447-BDFC-4DCA-B7EA-5670091F004D}"/>
              </a:ext>
            </a:extLst>
          </p:cNvPr>
          <p:cNvSpPr txBox="1">
            <a:spLocks/>
          </p:cNvSpPr>
          <p:nvPr/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ru-RU" b="1" dirty="0"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ПУТЬ</a:t>
            </a:r>
            <a:r>
              <a:rPr lang="ru-RU" b="1" dirty="0">
                <a:solidFill>
                  <a:srgbClr val="2C5A9C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 ЭКСПОРТЕРА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7040A05-A7AE-4BA0-94C8-172D4B434BD8}"/>
              </a:ext>
            </a:extLst>
          </p:cNvPr>
          <p:cNvSpPr/>
          <p:nvPr/>
        </p:nvSpPr>
        <p:spPr>
          <a:xfrm>
            <a:off x="237242" y="816909"/>
            <a:ext cx="1250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 Bold" panose="020B0602020203020203" pitchFamily="34" charset="-52"/>
                <a:ea typeface="+mn-ea"/>
                <a:cs typeface="Times New Roman" pitchFamily="18" charset="0"/>
              </a:rPr>
              <a:t>РАЗВИТИЕ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e ExtraLight" panose="020B0302020203020203" pitchFamily="34" charset="-52"/>
              <a:ea typeface="+mn-ea"/>
              <a:cs typeface="Times New Roman" pitchFamily="18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D4540743-2637-44AE-A509-99CBC24654DB}"/>
              </a:ext>
            </a:extLst>
          </p:cNvPr>
          <p:cNvSpPr/>
          <p:nvPr/>
        </p:nvSpPr>
        <p:spPr>
          <a:xfrm>
            <a:off x="263475" y="2089327"/>
            <a:ext cx="9394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 Bold" panose="020B0602020203020203" pitchFamily="34" charset="-52"/>
                <a:ea typeface="+mn-ea"/>
                <a:cs typeface="Times New Roman" pitchFamily="18" charset="0"/>
              </a:rPr>
              <a:t>РЫНКИ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e ExtraLight" panose="020B0302020203020203" pitchFamily="34" charset="-52"/>
              <a:ea typeface="+mn-ea"/>
              <a:cs typeface="Times New Roman" pitchFamily="18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191649E8-2D5C-4F4F-9690-72F3957491E1}"/>
              </a:ext>
            </a:extLst>
          </p:cNvPr>
          <p:cNvSpPr/>
          <p:nvPr/>
        </p:nvSpPr>
        <p:spPr>
          <a:xfrm>
            <a:off x="225639" y="3297372"/>
            <a:ext cx="15735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 Bold" panose="020B0602020203020203" pitchFamily="34" charset="-52"/>
                <a:ea typeface="+mn-ea"/>
                <a:cs typeface="Times New Roman" pitchFamily="18" charset="0"/>
              </a:rPr>
              <a:t>ПРОГРАММЫ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e ExtraLight" panose="020B0302020203020203" pitchFamily="34" charset="-52"/>
              <a:ea typeface="+mn-ea"/>
              <a:cs typeface="Times New Roman" pitchFamily="18" charset="0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9173C97F-B0A5-4D63-BE9B-969C545B9000}"/>
              </a:ext>
            </a:extLst>
          </p:cNvPr>
          <p:cNvGrpSpPr/>
          <p:nvPr/>
        </p:nvGrpSpPr>
        <p:grpSpPr>
          <a:xfrm>
            <a:off x="319410" y="1096130"/>
            <a:ext cx="4265247" cy="967896"/>
            <a:chOff x="371474" y="2563772"/>
            <a:chExt cx="2076451" cy="2530355"/>
          </a:xfrm>
          <a:solidFill>
            <a:srgbClr val="D3D3D3"/>
          </a:solidFill>
        </p:grpSpPr>
        <p:sp>
          <p:nvSpPr>
            <p:cNvPr id="54" name="Прямоугольный треугольник 53">
              <a:extLst>
                <a:ext uri="{FF2B5EF4-FFF2-40B4-BE49-F238E27FC236}">
                  <a16:creationId xmlns:a16="http://schemas.microsoft.com/office/drawing/2014/main" id="{B0583CD8-CC34-4BB0-842B-721CCD2E83F9}"/>
                </a:ext>
              </a:extLst>
            </p:cNvPr>
            <p:cNvSpPr/>
            <p:nvPr/>
          </p:nvSpPr>
          <p:spPr>
            <a:xfrm>
              <a:off x="371474" y="2563772"/>
              <a:ext cx="957367" cy="83434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: скругленные углы 105">
              <a:extLst>
                <a:ext uri="{FF2B5EF4-FFF2-40B4-BE49-F238E27FC236}">
                  <a16:creationId xmlns:a16="http://schemas.microsoft.com/office/drawing/2014/main" id="{A95AF6BD-AF8A-4616-8CD3-621BAFF947BD}"/>
                </a:ext>
              </a:extLst>
            </p:cNvPr>
            <p:cNvSpPr/>
            <p:nvPr/>
          </p:nvSpPr>
          <p:spPr>
            <a:xfrm>
              <a:off x="371475" y="2890587"/>
              <a:ext cx="2076450" cy="2203540"/>
            </a:xfrm>
            <a:prstGeom prst="roundRect">
              <a:avLst>
                <a:gd name="adj" fmla="val 570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Заголовок 1">
            <a:extLst>
              <a:ext uri="{FF2B5EF4-FFF2-40B4-BE49-F238E27FC236}">
                <a16:creationId xmlns:a16="http://schemas.microsoft.com/office/drawing/2014/main" id="{382A56C5-529C-40E7-93E9-D0AB56DA7DC0}"/>
              </a:ext>
            </a:extLst>
          </p:cNvPr>
          <p:cNvSpPr txBox="1">
            <a:spLocks/>
          </p:cNvSpPr>
          <p:nvPr/>
        </p:nvSpPr>
        <p:spPr>
          <a:xfrm>
            <a:off x="373661" y="1302512"/>
            <a:ext cx="3978370" cy="670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cs typeface="Times New Roman" panose="02020603050405020304" pitchFamily="18" charset="0"/>
              </a:rPr>
              <a:t>Развитие экспорта и </a:t>
            </a:r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экономики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Иркутской области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e" panose="020B0502020203020203" pitchFamily="34" charset="-52"/>
              <a:cs typeface="Times New Roman" panose="02020603050405020304" pitchFamily="18" charset="0"/>
            </a:endParaRP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9E229284-30B9-4D63-9E65-B67D93820923}"/>
              </a:ext>
            </a:extLst>
          </p:cNvPr>
          <p:cNvCxnSpPr>
            <a:cxnSpLocks/>
          </p:cNvCxnSpPr>
          <p:nvPr/>
        </p:nvCxnSpPr>
        <p:spPr>
          <a:xfrm>
            <a:off x="169683" y="889969"/>
            <a:ext cx="15752" cy="6048159"/>
          </a:xfrm>
          <a:prstGeom prst="line">
            <a:avLst/>
          </a:prstGeom>
          <a:ln w="38100">
            <a:solidFill>
              <a:srgbClr val="2C5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Овал 57">
            <a:extLst>
              <a:ext uri="{FF2B5EF4-FFF2-40B4-BE49-F238E27FC236}">
                <a16:creationId xmlns:a16="http://schemas.microsoft.com/office/drawing/2014/main" id="{02FF0C1D-C06F-4336-8889-A5965E577568}"/>
              </a:ext>
            </a:extLst>
          </p:cNvPr>
          <p:cNvSpPr/>
          <p:nvPr/>
        </p:nvSpPr>
        <p:spPr>
          <a:xfrm>
            <a:off x="81162" y="850768"/>
            <a:ext cx="156080" cy="1540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2C5A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73504384-1D8D-4E5F-AD5B-71C4459E6884}"/>
              </a:ext>
            </a:extLst>
          </p:cNvPr>
          <p:cNvSpPr/>
          <p:nvPr/>
        </p:nvSpPr>
        <p:spPr>
          <a:xfrm>
            <a:off x="107395" y="2118641"/>
            <a:ext cx="156080" cy="1540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2C5A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Заголовок 1">
            <a:extLst>
              <a:ext uri="{FF2B5EF4-FFF2-40B4-BE49-F238E27FC236}">
                <a16:creationId xmlns:a16="http://schemas.microsoft.com/office/drawing/2014/main" id="{1B4BF374-5E9E-4014-9A04-6B201A9CB01B}"/>
              </a:ext>
            </a:extLst>
          </p:cNvPr>
          <p:cNvSpPr txBox="1">
            <a:spLocks/>
          </p:cNvSpPr>
          <p:nvPr/>
        </p:nvSpPr>
        <p:spPr>
          <a:xfrm>
            <a:off x="419292" y="2578408"/>
            <a:ext cx="4039586" cy="6422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Выход на международные рынки</a:t>
            </a:r>
          </a:p>
        </p:txBody>
      </p:sp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FF18146D-ECD8-4C92-987F-63E2C158F15F}"/>
              </a:ext>
            </a:extLst>
          </p:cNvPr>
          <p:cNvSpPr txBox="1">
            <a:spLocks/>
          </p:cNvSpPr>
          <p:nvPr/>
        </p:nvSpPr>
        <p:spPr>
          <a:xfrm>
            <a:off x="354759" y="3469831"/>
            <a:ext cx="4104119" cy="11431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Акселерационная программа </a:t>
            </a:r>
            <a:b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«Экспортный форсаж»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e" panose="020B0502020203020203" pitchFamily="34" charset="-52"/>
              <a:cs typeface="Times New Roman" panose="02020603050405020304" pitchFamily="18" charset="0"/>
            </a:endParaRPr>
          </a:p>
        </p:txBody>
      </p:sp>
      <p:sp>
        <p:nvSpPr>
          <p:cNvPr id="78" name="Заголовок 1">
            <a:extLst>
              <a:ext uri="{FF2B5EF4-FFF2-40B4-BE49-F238E27FC236}">
                <a16:creationId xmlns:a16="http://schemas.microsoft.com/office/drawing/2014/main" id="{422204F7-9404-4397-8CCA-5D133682A918}"/>
              </a:ext>
            </a:extLst>
          </p:cNvPr>
          <p:cNvSpPr txBox="1">
            <a:spLocks/>
          </p:cNvSpPr>
          <p:nvPr/>
        </p:nvSpPr>
        <p:spPr>
          <a:xfrm>
            <a:off x="336244" y="4818319"/>
            <a:ext cx="4152345" cy="872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Подготовка шаблона экспортного контракта</a:t>
            </a:r>
          </a:p>
        </p:txBody>
      </p:sp>
      <p:sp>
        <p:nvSpPr>
          <p:cNvPr id="82" name="Заголовок 1">
            <a:extLst>
              <a:ext uri="{FF2B5EF4-FFF2-40B4-BE49-F238E27FC236}">
                <a16:creationId xmlns:a16="http://schemas.microsoft.com/office/drawing/2014/main" id="{0A13C651-02DD-4860-A239-7F05DBAEAAD1}"/>
              </a:ext>
            </a:extLst>
          </p:cNvPr>
          <p:cNvSpPr txBox="1">
            <a:spLocks/>
          </p:cNvSpPr>
          <p:nvPr/>
        </p:nvSpPr>
        <p:spPr>
          <a:xfrm>
            <a:off x="357248" y="5700353"/>
            <a:ext cx="1857682" cy="1404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Обучение основам экспорта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e" panose="020B0502020203020203" pitchFamily="34" charset="-52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65" name="Таблица 164">
            <a:extLst>
              <a:ext uri="{FF2B5EF4-FFF2-40B4-BE49-F238E27FC236}">
                <a16:creationId xmlns:a16="http://schemas.microsoft.com/office/drawing/2014/main" id="{C064F4F3-215E-44C0-B7EB-84367C649D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925126"/>
              </p:ext>
            </p:extLst>
          </p:nvPr>
        </p:nvGraphicFramePr>
        <p:xfrm>
          <a:off x="4901937" y="907612"/>
          <a:ext cx="7098385" cy="562726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964411">
                  <a:extLst>
                    <a:ext uri="{9D8B030D-6E8A-4147-A177-3AD203B41FA5}">
                      <a16:colId xmlns:a16="http://schemas.microsoft.com/office/drawing/2014/main" val="2840246114"/>
                    </a:ext>
                  </a:extLst>
                </a:gridCol>
                <a:gridCol w="1133974">
                  <a:extLst>
                    <a:ext uri="{9D8B030D-6E8A-4147-A177-3AD203B41FA5}">
                      <a16:colId xmlns:a16="http://schemas.microsoft.com/office/drawing/2014/main" val="2521351880"/>
                    </a:ext>
                  </a:extLst>
                </a:gridCol>
              </a:tblGrid>
              <a:tr h="3134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C5A9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Частичная оплата услуг исполнителей</a:t>
                      </a:r>
                      <a:endParaRPr kumimoji="0" lang="ru-RU" sz="1600" b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сумма</a:t>
                      </a:r>
                    </a:p>
                  </a:txBody>
                  <a:tcPr marL="60945" marR="60945" marT="0" marB="0" anchor="ctr">
                    <a:solidFill>
                      <a:srgbClr val="2C5A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161025"/>
                  </a:ext>
                </a:extLst>
              </a:tr>
              <a:tr h="408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Сопровождение внешнеторгового контракта</a:t>
                      </a:r>
                      <a:endParaRPr kumimoji="0" lang="ru-RU" sz="1600" b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до 100 000</a:t>
                      </a:r>
                      <a:endParaRPr kumimoji="0" lang="ru-RU" sz="1500" b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 anchor="ctr"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588131"/>
                  </a:ext>
                </a:extLst>
              </a:tr>
              <a:tr h="408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Подбор и поиск потенциальных зарубежных покупателей</a:t>
                      </a:r>
                      <a:endParaRPr kumimoji="0" lang="ru-RU" sz="1600" b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до 200 000</a:t>
                      </a:r>
                      <a:endParaRPr kumimoji="0" lang="ru-RU" sz="1500" b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 anchor="ctr"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970863"/>
                  </a:ext>
                </a:extLst>
              </a:tr>
              <a:tr h="408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Организация и проведение международных бизнес-миссий</a:t>
                      </a:r>
                      <a:endParaRPr kumimoji="0" lang="ru-RU" sz="1600" b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до 320 000</a:t>
                      </a:r>
                      <a:endParaRPr kumimoji="0" lang="ru-RU" sz="1500" b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 anchor="ctr"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528754"/>
                  </a:ext>
                </a:extLst>
              </a:tr>
              <a:tr h="408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Организация и проведение реверсных бизнес-миссий</a:t>
                      </a:r>
                      <a:endParaRPr kumimoji="0" lang="ru-RU" sz="1600" b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до 500 000</a:t>
                      </a:r>
                      <a:endParaRPr kumimoji="0" lang="ru-RU" sz="1500" b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 anchor="ctr"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289194"/>
                  </a:ext>
                </a:extLst>
              </a:tr>
              <a:tr h="3273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Организация выставочно-ярмарочных мероприятий в России и за рубежом</a:t>
                      </a:r>
                      <a:endParaRPr kumimoji="0" lang="ru-RU" sz="1600" b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до 750 000</a:t>
                      </a:r>
                      <a:endParaRPr kumimoji="0" lang="ru-RU" sz="1500" b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 anchor="ctr"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41803"/>
                  </a:ext>
                </a:extLst>
              </a:tr>
              <a:tr h="544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Содействие в размещении субъекта поддержки/его товара(услуги) на международных электронных торговых площадках</a:t>
                      </a:r>
                      <a:endParaRPr kumimoji="0" lang="ru-RU" sz="1600" b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до 1 000 000</a:t>
                      </a:r>
                      <a:endParaRPr kumimoji="0" lang="ru-RU" sz="1500" b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 anchor="ctr"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803521"/>
                  </a:ext>
                </a:extLst>
              </a:tr>
              <a:tr h="5043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Подготовка презентационных и других материалов в электронном виде и их перевод на язык страны покупателя</a:t>
                      </a:r>
                      <a:endParaRPr kumimoji="0" lang="ru-RU" sz="1600" b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до 25 000</a:t>
                      </a:r>
                      <a:endParaRPr kumimoji="0" lang="ru-RU" sz="1500" b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 anchor="ctr"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947553"/>
                  </a:ext>
                </a:extLst>
              </a:tr>
              <a:tr h="5564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Формирование и актуализация коммерческого предложения для иностранных покупателей, включая перевод на язык покупателя</a:t>
                      </a:r>
                      <a:endParaRPr kumimoji="0" lang="ru-RU" sz="1600" b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до 25 000</a:t>
                      </a:r>
                      <a:endParaRPr kumimoji="0" lang="ru-RU" sz="1500" b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 anchor="ctr"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544978"/>
                  </a:ext>
                </a:extLst>
              </a:tr>
              <a:tr h="4040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Маркетинговые и патентные исследования</a:t>
                      </a:r>
                      <a:endParaRPr kumimoji="0" lang="ru-RU" sz="1600" b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до 300 000</a:t>
                      </a:r>
                      <a:endParaRPr kumimoji="0" lang="ru-RU" sz="1500" b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 anchor="ctr"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977762"/>
                  </a:ext>
                </a:extLst>
              </a:tr>
              <a:tr h="3631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Защита интеллектуальной собственности (патентование) за рубежом</a:t>
                      </a:r>
                      <a:endParaRPr kumimoji="0" lang="ru-RU" sz="1600" b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до 1 000 000</a:t>
                      </a:r>
                      <a:endParaRPr kumimoji="0" lang="ru-RU" sz="1500" b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 anchor="ctr"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812373"/>
                  </a:ext>
                </a:extLst>
              </a:tr>
              <a:tr h="3386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Создание на иностранном языке/модернизация существующего сайта</a:t>
                      </a:r>
                      <a:endParaRPr kumimoji="0" lang="ru-RU" sz="1600" b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до 150 000</a:t>
                      </a:r>
                      <a:endParaRPr kumimoji="0" lang="ru-RU" sz="1500" b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 anchor="ctr"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06256"/>
                  </a:ext>
                </a:extLst>
              </a:tr>
              <a:tr h="3534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Стандартизация, сертификация, необходимые разрешения</a:t>
                      </a:r>
                      <a:endParaRPr kumimoji="0" lang="ru-RU" sz="1600" b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до 800 000</a:t>
                      </a:r>
                      <a:endParaRPr kumimoji="0" lang="ru-RU" sz="1500" b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45" marR="60945" marT="0" marB="0" anchor="ctr"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160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1275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4142E3E-CF28-4D6C-B25A-B6340BC68F12}"/>
              </a:ext>
            </a:extLst>
          </p:cNvPr>
          <p:cNvCxnSpPr/>
          <p:nvPr/>
        </p:nvCxnSpPr>
        <p:spPr>
          <a:xfrm>
            <a:off x="371475" y="6499225"/>
            <a:ext cx="11485563" cy="0"/>
          </a:xfrm>
          <a:prstGeom prst="line">
            <a:avLst/>
          </a:prstGeom>
          <a:ln w="38100">
            <a:solidFill>
              <a:schemeClr val="bg1">
                <a:lumMod val="95000"/>
                <a:alpha val="1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A7AD550-DD62-4650-9A3D-724E17CDC6DF}"/>
              </a:ext>
            </a:extLst>
          </p:cNvPr>
          <p:cNvSpPr/>
          <p:nvPr/>
        </p:nvSpPr>
        <p:spPr>
          <a:xfrm>
            <a:off x="0" y="0"/>
            <a:ext cx="3335382" cy="6877159"/>
          </a:xfrm>
          <a:prstGeom prst="rect">
            <a:avLst/>
          </a:prstGeom>
          <a:gradFill>
            <a:gsLst>
              <a:gs pos="0">
                <a:srgbClr val="00B0F0"/>
              </a:gs>
              <a:gs pos="78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C574F98-DB5F-44A3-83EB-3C8160C13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333375"/>
            <a:ext cx="1183910" cy="5611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0F357D-3335-41AD-B371-949635ED660A}"/>
              </a:ext>
            </a:extLst>
          </p:cNvPr>
          <p:cNvSpPr txBox="1"/>
          <p:nvPr/>
        </p:nvSpPr>
        <p:spPr>
          <a:xfrm>
            <a:off x="5804641" y="6094969"/>
            <a:ext cx="6158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">
              <a:defRPr/>
            </a:pPr>
            <a:r>
              <a:rPr lang="ru-RU" sz="1600" spc="-1" dirty="0">
                <a:latin typeface="Circe"/>
              </a:rPr>
              <a:t>Для получения мер поддержки необходимо быть СМСП и состоять в реестре соц. предпринимателей</a:t>
            </a:r>
            <a:endParaRPr lang="ru-RU" sz="1600" spc="-1" dirty="0">
              <a:solidFill>
                <a:srgbClr val="0B9BDC"/>
              </a:solidFill>
              <a:latin typeface="Circe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D145D1-0960-4CCE-8321-D3FFFA595BB0}"/>
              </a:ext>
            </a:extLst>
          </p:cNvPr>
          <p:cNvSpPr/>
          <p:nvPr/>
        </p:nvSpPr>
        <p:spPr>
          <a:xfrm>
            <a:off x="717983" y="1939126"/>
            <a:ext cx="8166133" cy="35625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77D9EF3-4243-4C65-B29D-932CE02D6FD9}"/>
              </a:ext>
            </a:extLst>
          </p:cNvPr>
          <p:cNvGrpSpPr/>
          <p:nvPr/>
        </p:nvGrpSpPr>
        <p:grpSpPr>
          <a:xfrm>
            <a:off x="829982" y="2284860"/>
            <a:ext cx="8054134" cy="2862323"/>
            <a:chOff x="920474" y="3092961"/>
            <a:chExt cx="5408265" cy="1369015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1FAD7B3E-4292-48F6-86EE-FFF921A1C39C}"/>
                </a:ext>
              </a:extLst>
            </p:cNvPr>
            <p:cNvSpPr/>
            <p:nvPr/>
          </p:nvSpPr>
          <p:spPr>
            <a:xfrm>
              <a:off x="920476" y="3092972"/>
              <a:ext cx="3511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B9BDC"/>
                  </a:solidFill>
                  <a:latin typeface="Circe Bold" panose="020B0602020203020203" pitchFamily="34" charset="-52"/>
                  <a:cs typeface="Times New Roman" pitchFamily="18" charset="0"/>
                </a:rPr>
                <a:t>1</a:t>
              </a:r>
              <a:endParaRPr lang="ru-RU" dirty="0">
                <a:solidFill>
                  <a:srgbClr val="0B9BDC"/>
                </a:solidFill>
                <a:latin typeface="Circe Bold" panose="020B0602020203020203" pitchFamily="34" charset="-52"/>
                <a:cs typeface="Times New Roman" pitchFamily="18" charset="0"/>
              </a:endParaRPr>
            </a:p>
          </p:txBody>
        </p: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02204808-DC6E-4879-8AB6-E90ADC502411}"/>
                </a:ext>
              </a:extLst>
            </p:cNvPr>
            <p:cNvGrpSpPr/>
            <p:nvPr/>
          </p:nvGrpSpPr>
          <p:grpSpPr>
            <a:xfrm>
              <a:off x="920474" y="3092961"/>
              <a:ext cx="5408265" cy="1369015"/>
              <a:chOff x="920474" y="3165506"/>
              <a:chExt cx="5408265" cy="1369015"/>
            </a:xfrm>
          </p:grpSpPr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03C847EB-4AFE-4366-861B-03FDCB01ECA5}"/>
                  </a:ext>
                </a:extLst>
              </p:cNvPr>
              <p:cNvSpPr/>
              <p:nvPr/>
            </p:nvSpPr>
            <p:spPr>
              <a:xfrm>
                <a:off x="1117461" y="3165506"/>
                <a:ext cx="5211278" cy="1369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latin typeface="Circe" panose="020B0502020203020203" pitchFamily="34" charset="-52"/>
                    <a:cs typeface="Times New Roman" pitchFamily="18" charset="0"/>
                  </a:rPr>
                  <a:t>Гранты 500 </a:t>
                </a:r>
                <a:r>
                  <a:rPr lang="ru-RU" dirty="0" err="1">
                    <a:latin typeface="Circe" panose="020B0502020203020203" pitchFamily="34" charset="-52"/>
                    <a:cs typeface="Times New Roman" pitchFamily="18" charset="0"/>
                  </a:rPr>
                  <a:t>т.р</a:t>
                </a:r>
                <a:r>
                  <a:rPr lang="ru-RU" dirty="0">
                    <a:latin typeface="Circe" panose="020B0502020203020203" pitchFamily="34" charset="-52"/>
                    <a:cs typeface="Times New Roman" pitchFamily="18" charset="0"/>
                  </a:rPr>
                  <a:t>. от Министерства экономического развития ИО </a:t>
                </a:r>
              </a:p>
              <a:p>
                <a:r>
                  <a:rPr lang="ru-RU" dirty="0">
                    <a:latin typeface="Circe" panose="020B0502020203020203" pitchFamily="34" charset="-52"/>
                    <a:cs typeface="Times New Roman" pitchFamily="18" charset="0"/>
                  </a:rPr>
                  <a:t>(средства можно потратить на оборудование, ПО, аренду).</a:t>
                </a:r>
              </a:p>
              <a:p>
                <a:endParaRPr lang="ru-RU" dirty="0">
                  <a:latin typeface="Circe" panose="020B0502020203020203" pitchFamily="34" charset="-52"/>
                  <a:cs typeface="Times New Roman" pitchFamily="18" charset="0"/>
                </a:endParaRPr>
              </a:p>
              <a:p>
                <a:r>
                  <a:rPr lang="ru-RU" dirty="0">
                    <a:latin typeface="Circe" panose="020B0502020203020203" pitchFamily="34" charset="-52"/>
                    <a:cs typeface="Times New Roman" pitchFamily="18" charset="0"/>
                  </a:rPr>
                  <a:t>Льготная ставка на микрозаймы до 5 млн рублей 2,5 % годовых</a:t>
                </a:r>
              </a:p>
              <a:p>
                <a:endParaRPr lang="ru-RU" dirty="0">
                  <a:latin typeface="Circe" panose="020B0502020203020203" pitchFamily="34" charset="-52"/>
                  <a:cs typeface="Times New Roman" pitchFamily="18" charset="0"/>
                </a:endParaRPr>
              </a:p>
              <a:p>
                <a:r>
                  <a:rPr lang="ru-RU" dirty="0">
                    <a:latin typeface="Circe" panose="020B0502020203020203" pitchFamily="34" charset="-52"/>
                    <a:cs typeface="Times New Roman" pitchFamily="18" charset="0"/>
                  </a:rPr>
                  <a:t>Гранты и меры поддержки по другим направлениям </a:t>
                </a:r>
                <a:br>
                  <a:rPr lang="ru-RU" dirty="0">
                    <a:latin typeface="Circe" panose="020B0502020203020203" pitchFamily="34" charset="-52"/>
                    <a:cs typeface="Times New Roman" pitchFamily="18" charset="0"/>
                  </a:rPr>
                </a:br>
                <a:r>
                  <a:rPr lang="ru-RU" dirty="0">
                    <a:latin typeface="Circe" panose="020B0502020203020203" pitchFamily="34" charset="-52"/>
                    <a:cs typeface="Times New Roman" pitchFamily="18" charset="0"/>
                  </a:rPr>
                  <a:t>(Минтруд, </a:t>
                </a:r>
                <a:r>
                  <a:rPr lang="ru-RU" dirty="0" err="1">
                    <a:latin typeface="Circe" panose="020B0502020203020203" pitchFamily="34" charset="-52"/>
                    <a:cs typeface="Times New Roman" pitchFamily="18" charset="0"/>
                  </a:rPr>
                  <a:t>Минсоц</a:t>
                </a:r>
                <a:r>
                  <a:rPr lang="ru-RU" dirty="0">
                    <a:latin typeface="Circe" panose="020B0502020203020203" pitchFamily="34" charset="-52"/>
                    <a:cs typeface="Times New Roman" pitchFamily="18" charset="0"/>
                  </a:rPr>
                  <a:t>. и т.д.)</a:t>
                </a:r>
              </a:p>
              <a:p>
                <a:endParaRPr lang="ru-RU" dirty="0">
                  <a:solidFill>
                    <a:srgbClr val="2C5A9C"/>
                  </a:solidFill>
                  <a:latin typeface="Circe" panose="020B0502020203020203" pitchFamily="34" charset="-52"/>
                  <a:cs typeface="Times New Roman" pitchFamily="18" charset="0"/>
                </a:endParaRPr>
              </a:p>
              <a:p>
                <a:r>
                  <a:rPr lang="ru-RU" dirty="0">
                    <a:solidFill>
                      <a:srgbClr val="2C5A9C"/>
                    </a:solidFill>
                    <a:latin typeface="Circe" panose="020B0502020203020203" pitchFamily="34" charset="-52"/>
                    <a:cs typeface="Times New Roman" pitchFamily="18" charset="0"/>
                  </a:rPr>
                  <a:t>В 2024 году планируется введение пониженной налоговой ставки на УСН</a:t>
                </a:r>
              </a:p>
              <a:p>
                <a:endParaRPr lang="ru-RU" dirty="0">
                  <a:latin typeface="Circe" panose="020B0502020203020203" pitchFamily="34" charset="-52"/>
                  <a:cs typeface="Times New Roman" pitchFamily="18" charset="0"/>
                </a:endParaRPr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481DBFA3-4078-476C-844B-C9EB8313DDC0}"/>
                  </a:ext>
                </a:extLst>
              </p:cNvPr>
              <p:cNvSpPr/>
              <p:nvPr/>
            </p:nvSpPr>
            <p:spPr>
              <a:xfrm>
                <a:off x="920474" y="3561798"/>
                <a:ext cx="39397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B9BDC"/>
                    </a:solidFill>
                    <a:latin typeface="Circe Bold" panose="020B0602020203020203" pitchFamily="34" charset="-52"/>
                    <a:cs typeface="Times New Roman" pitchFamily="18" charset="0"/>
                  </a:rPr>
                  <a:t>2</a:t>
                </a:r>
                <a:endParaRPr lang="ru-RU" dirty="0">
                  <a:solidFill>
                    <a:srgbClr val="0B9BDC"/>
                  </a:solidFill>
                  <a:latin typeface="Circe Bold" panose="020B0602020203020203" pitchFamily="34" charset="-52"/>
                  <a:cs typeface="Times New Roman" pitchFamily="18" charset="0"/>
                </a:endParaRPr>
              </a:p>
            </p:txBody>
          </p:sp>
        </p:grp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E2F1CECD-74EE-45AD-854F-BC57834AB561}"/>
                </a:ext>
              </a:extLst>
            </p:cNvPr>
            <p:cNvSpPr/>
            <p:nvPr/>
          </p:nvSpPr>
          <p:spPr>
            <a:xfrm>
              <a:off x="920474" y="3744059"/>
              <a:ext cx="3939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B9BDC"/>
                  </a:solidFill>
                  <a:latin typeface="Circe Bold" panose="020B0602020203020203" pitchFamily="34" charset="-52"/>
                  <a:cs typeface="Times New Roman" pitchFamily="18" charset="0"/>
                </a:rPr>
                <a:t>3</a:t>
              </a:r>
              <a:endParaRPr lang="ru-RU" dirty="0">
                <a:solidFill>
                  <a:srgbClr val="0B9BDC"/>
                </a:solidFill>
                <a:latin typeface="Circe Bold" panose="020B0602020203020203" pitchFamily="34" charset="-52"/>
                <a:cs typeface="Times New Roman" pitchFamily="18" charset="0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267" y="-605318"/>
            <a:ext cx="6008989" cy="4005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AEE208-BDDB-48DF-809B-6FBF7456FA50}"/>
              </a:ext>
            </a:extLst>
          </p:cNvPr>
          <p:cNvSpPr txBox="1"/>
          <p:nvPr/>
        </p:nvSpPr>
        <p:spPr>
          <a:xfrm>
            <a:off x="622919" y="1113872"/>
            <a:ext cx="7752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irce Bold" panose="020B0602020203020203" pitchFamily="34" charset="-52"/>
              </a:rPr>
              <a:t>СОЦИАЛЬНОЕ ПРЕДПРИНИМАТЕЛЬСТВО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2F1CECD-74EE-45AD-854F-BC57834AB561}"/>
              </a:ext>
            </a:extLst>
          </p:cNvPr>
          <p:cNvSpPr/>
          <p:nvPr/>
        </p:nvSpPr>
        <p:spPr>
          <a:xfrm>
            <a:off x="802321" y="4458935"/>
            <a:ext cx="508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B9BDC"/>
                </a:solidFill>
                <a:latin typeface="Circe Bold" panose="020B0602020203020203" pitchFamily="34" charset="-52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86370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7199DE-0C47-9D3E-0D6D-FE5F547B0FB5}"/>
              </a:ext>
            </a:extLst>
          </p:cNvPr>
          <p:cNvSpPr/>
          <p:nvPr/>
        </p:nvSpPr>
        <p:spPr>
          <a:xfrm>
            <a:off x="-1" y="0"/>
            <a:ext cx="3427697" cy="6877159"/>
          </a:xfrm>
          <a:prstGeom prst="rect">
            <a:avLst/>
          </a:prstGeom>
          <a:gradFill>
            <a:gsLst>
              <a:gs pos="0">
                <a:srgbClr val="00B0F0"/>
              </a:gs>
              <a:gs pos="78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3D70D8-4939-1E65-7674-3AB2E5581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333375"/>
            <a:ext cx="1183910" cy="5611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4C88AC-6B57-49EA-9548-41DC1101A79B}"/>
              </a:ext>
            </a:extLst>
          </p:cNvPr>
          <p:cNvSpPr txBox="1"/>
          <p:nvPr/>
        </p:nvSpPr>
        <p:spPr>
          <a:xfrm>
            <a:off x="3584939" y="668763"/>
            <a:ext cx="6983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B9BDC"/>
                </a:solidFill>
                <a:latin typeface="Circe Bold" panose="020B0602020203020203" pitchFamily="34" charset="-52"/>
              </a:rPr>
              <a:t>РЕГИОНАЛЬНЫЙ </a:t>
            </a:r>
            <a:r>
              <a:rPr lang="ru-RU" sz="2400" dirty="0">
                <a:latin typeface="Circe Bold" panose="020B0602020203020203" pitchFamily="34" charset="-52"/>
              </a:rPr>
              <a:t>МАРКЕТИНГОВЫЙ ЦЕНТР</a:t>
            </a:r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id="{21155CA1-6056-8D06-B51D-F9F6DDAB5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2808328"/>
            <a:ext cx="12020757" cy="3467015"/>
          </a:xfr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CAFB85-24DE-4234-9703-D0D65AB02400}"/>
              </a:ext>
            </a:extLst>
          </p:cNvPr>
          <p:cNvSpPr/>
          <p:nvPr/>
        </p:nvSpPr>
        <p:spPr>
          <a:xfrm>
            <a:off x="5691042" y="5796502"/>
            <a:ext cx="18963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РАЗРАБОТКА</a:t>
            </a:r>
          </a:p>
          <a:p>
            <a:pPr algn="ctr"/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ФИРМЕННОГО СТИЛЯ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AB503A7-C48B-4013-BA49-375C8DE51C68}"/>
              </a:ext>
            </a:extLst>
          </p:cNvPr>
          <p:cNvSpPr/>
          <p:nvPr/>
        </p:nvSpPr>
        <p:spPr>
          <a:xfrm>
            <a:off x="8758788" y="3938756"/>
            <a:ext cx="2041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МАРКЕТИНГОВОЕ СОПРОВОЖДЕНИЕ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4047C25-746E-6006-9D6F-0F7C883A4CA2}"/>
              </a:ext>
            </a:extLst>
          </p:cNvPr>
          <p:cNvSpPr/>
          <p:nvPr/>
        </p:nvSpPr>
        <p:spPr>
          <a:xfrm>
            <a:off x="7792052" y="5796502"/>
            <a:ext cx="1542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ПРОРАБОТКА</a:t>
            </a:r>
          </a:p>
          <a:p>
            <a:pPr algn="ctr"/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УПАКОВКИ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6198CDB-F10D-451F-8342-0B20CE976F7F}"/>
              </a:ext>
            </a:extLst>
          </p:cNvPr>
          <p:cNvSpPr/>
          <p:nvPr/>
        </p:nvSpPr>
        <p:spPr>
          <a:xfrm>
            <a:off x="3907755" y="5036309"/>
            <a:ext cx="1557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Circe Bold" panose="020B0602020203020203" pitchFamily="34" charset="-52"/>
                <a:cs typeface="Times New Roman" pitchFamily="18" charset="0"/>
              </a:rPr>
              <a:t>МАРКЕТИНГОВАЯ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Circe Bold" panose="020B0602020203020203" pitchFamily="34" charset="-52"/>
                <a:cs typeface="Times New Roman" pitchFamily="18" charset="0"/>
              </a:rPr>
              <a:t>СТРАТЕГИЯ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E93073A-8832-4BEC-BB53-01CD9BD96CFC}"/>
              </a:ext>
            </a:extLst>
          </p:cNvPr>
          <p:cNvSpPr/>
          <p:nvPr/>
        </p:nvSpPr>
        <p:spPr>
          <a:xfrm>
            <a:off x="396624" y="5434274"/>
            <a:ext cx="1738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Circe Bold" panose="020B0602020203020203" pitchFamily="34" charset="-52"/>
                <a:cs typeface="Times New Roman" pitchFamily="18" charset="0"/>
              </a:rPr>
              <a:t>ИС</a:t>
            </a:r>
            <a:r>
              <a:rPr lang="en-US" sz="1200" dirty="0">
                <a:solidFill>
                  <a:schemeClr val="bg1"/>
                </a:solidFill>
                <a:latin typeface="Circe Bold" panose="020B0602020203020203" pitchFamily="34" charset="-52"/>
                <a:cs typeface="Times New Roman" pitchFamily="18" charset="0"/>
              </a:rPr>
              <a:t>C</a:t>
            </a:r>
            <a:r>
              <a:rPr lang="ru-RU" sz="1200" dirty="0">
                <a:solidFill>
                  <a:schemeClr val="bg1"/>
                </a:solidFill>
                <a:latin typeface="Circe Bold" panose="020B0602020203020203" pitchFamily="34" charset="-52"/>
                <a:cs typeface="Times New Roman" pitchFamily="18" charset="0"/>
              </a:rPr>
              <a:t>ЛЕДОВАНИЯ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Circe Bold" panose="020B0602020203020203" pitchFamily="34" charset="-52"/>
                <a:cs typeface="Times New Roman" pitchFamily="18" charset="0"/>
              </a:rPr>
              <a:t>РЫНКА И АУДИТ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D1216B-A4CC-9E7D-6DEE-56DE8EBFC142}"/>
              </a:ext>
            </a:extLst>
          </p:cNvPr>
          <p:cNvSpPr txBox="1"/>
          <p:nvPr/>
        </p:nvSpPr>
        <p:spPr>
          <a:xfrm>
            <a:off x="3750796" y="1119986"/>
            <a:ext cx="8179947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b="0" i="0" dirty="0">
                <a:solidFill>
                  <a:srgbClr val="212529"/>
                </a:solidFill>
                <a:effectLst/>
                <a:latin typeface="system-ui"/>
              </a:rPr>
              <a:t>БОЛЕЕ 50 УСПЕШНЫХ КЕЙСОВ В РАЗНЫХ ОБЛАСТЯХ МАРКЕТИНГА</a:t>
            </a:r>
          </a:p>
          <a:p>
            <a:pPr algn="l">
              <a:lnSpc>
                <a:spcPct val="150000"/>
              </a:lnSpc>
            </a:pPr>
            <a:r>
              <a:rPr lang="ru-RU" dirty="0">
                <a:solidFill>
                  <a:srgbClr val="212529"/>
                </a:solidFill>
                <a:latin typeface="system-ui"/>
              </a:rPr>
              <a:t>КОМАНДА КВАЛИФИЦИРОВАННЫХ СПЕЦИАЛИСТОВ</a:t>
            </a:r>
          </a:p>
          <a:p>
            <a:pPr algn="l">
              <a:lnSpc>
                <a:spcPct val="150000"/>
              </a:lnSpc>
            </a:pPr>
            <a:r>
              <a:rPr lang="ru-RU" dirty="0">
                <a:solidFill>
                  <a:srgbClr val="212529"/>
                </a:solidFill>
                <a:latin typeface="system-ui"/>
              </a:rPr>
              <a:t>ЛОЯЛЬНЫЕ УСЛОВИЯ  И ИНДИВИДУАЛЬНЫЙ ПОДХОД</a:t>
            </a:r>
            <a:endParaRPr lang="ru-RU" b="0" i="0" dirty="0">
              <a:solidFill>
                <a:srgbClr val="212529"/>
              </a:solidFill>
              <a:effectLst/>
              <a:latin typeface="system-ui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7060C1F4-968A-F784-0B9B-7CC1608EE213}"/>
              </a:ext>
            </a:extLst>
          </p:cNvPr>
          <p:cNvSpPr/>
          <p:nvPr/>
        </p:nvSpPr>
        <p:spPr>
          <a:xfrm>
            <a:off x="3671698" y="1343212"/>
            <a:ext cx="79866" cy="79866"/>
          </a:xfrm>
          <a:prstGeom prst="ellipse">
            <a:avLst/>
          </a:prstGeom>
          <a:solidFill>
            <a:srgbClr val="0B9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8614A9C5-0481-2BAD-EF13-06C7E568818E}"/>
              </a:ext>
            </a:extLst>
          </p:cNvPr>
          <p:cNvSpPr/>
          <p:nvPr/>
        </p:nvSpPr>
        <p:spPr>
          <a:xfrm>
            <a:off x="3670931" y="1767920"/>
            <a:ext cx="79866" cy="79866"/>
          </a:xfrm>
          <a:prstGeom prst="ellipse">
            <a:avLst/>
          </a:prstGeom>
          <a:solidFill>
            <a:srgbClr val="0B9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988EEC0D-A599-E716-4ACB-112FEFEDB9A5}"/>
              </a:ext>
            </a:extLst>
          </p:cNvPr>
          <p:cNvSpPr/>
          <p:nvPr/>
        </p:nvSpPr>
        <p:spPr>
          <a:xfrm>
            <a:off x="3670931" y="2168249"/>
            <a:ext cx="79866" cy="79866"/>
          </a:xfrm>
          <a:prstGeom prst="ellipse">
            <a:avLst/>
          </a:prstGeom>
          <a:solidFill>
            <a:srgbClr val="0B9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B503A7-C48B-4013-BA49-375C8DE51C68}"/>
              </a:ext>
            </a:extLst>
          </p:cNvPr>
          <p:cNvSpPr/>
          <p:nvPr/>
        </p:nvSpPr>
        <p:spPr>
          <a:xfrm>
            <a:off x="10539692" y="5757812"/>
            <a:ext cx="1685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АВТОМАТИЗАЦИЯ ПРОДАЖ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70" y="1343212"/>
            <a:ext cx="1424233" cy="142423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AB503A7-C48B-4013-BA49-375C8DE51C68}"/>
              </a:ext>
            </a:extLst>
          </p:cNvPr>
          <p:cNvSpPr/>
          <p:nvPr/>
        </p:nvSpPr>
        <p:spPr>
          <a:xfrm>
            <a:off x="765103" y="1074811"/>
            <a:ext cx="20417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Circe Bold" panose="020B0602020203020203" pitchFamily="34" charset="-52"/>
                <a:cs typeface="Times New Roman" pitchFamily="18" charset="0"/>
              </a:rPr>
              <a:t>ПОРФОЛИО</a:t>
            </a:r>
          </a:p>
        </p:txBody>
      </p:sp>
    </p:spTree>
    <p:extLst>
      <p:ext uri="{BB962C8B-B14F-4D97-AF65-F5344CB8AC3E}">
        <p14:creationId xmlns:p14="http://schemas.microsoft.com/office/powerpoint/2010/main" val="1294238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3C6861-AAB6-413F-BB59-87BEC86605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78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637D05-E415-4174-A787-1538160FF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333375"/>
            <a:ext cx="1183910" cy="5611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FD9D02-3C43-4486-A32A-AD9CDBC73182}"/>
              </a:ext>
            </a:extLst>
          </p:cNvPr>
          <p:cNvSpPr txBox="1"/>
          <p:nvPr/>
        </p:nvSpPr>
        <p:spPr>
          <a:xfrm>
            <a:off x="165365" y="1621582"/>
            <a:ext cx="88566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dirty="0">
                <a:solidFill>
                  <a:schemeClr val="bg1"/>
                </a:solidFill>
                <a:latin typeface="Circe Bold" panose="020B0602020203020203" pitchFamily="34" charset="-52"/>
              </a:rPr>
              <a:t>СПАСИБО ЗА ВНИМАНИЕ</a:t>
            </a:r>
            <a:endParaRPr lang="ru-RU" sz="4200" dirty="0">
              <a:solidFill>
                <a:schemeClr val="bg1"/>
              </a:solidFill>
              <a:latin typeface="Circe" panose="020B0502020203020203" pitchFamily="34" charset="-52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1BA74829-D12D-4BF6-B38A-BF223D9B9B3F}"/>
              </a:ext>
            </a:extLst>
          </p:cNvPr>
          <p:cNvCxnSpPr>
            <a:cxnSpLocks/>
          </p:cNvCxnSpPr>
          <p:nvPr/>
        </p:nvCxnSpPr>
        <p:spPr>
          <a:xfrm>
            <a:off x="332983" y="2387856"/>
            <a:ext cx="6696982" cy="0"/>
          </a:xfrm>
          <a:prstGeom prst="line">
            <a:avLst/>
          </a:prstGeom>
          <a:ln w="38100">
            <a:solidFill>
              <a:schemeClr val="bg1">
                <a:lumMod val="95000"/>
                <a:alpha val="1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577" y="3968140"/>
            <a:ext cx="2027548" cy="20275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6286E3-AEB3-46FA-8B0A-B3DF85E34E9E}"/>
              </a:ext>
            </a:extLst>
          </p:cNvPr>
          <p:cNvSpPr txBox="1"/>
          <p:nvPr/>
        </p:nvSpPr>
        <p:spPr>
          <a:xfrm>
            <a:off x="5246057" y="3079444"/>
            <a:ext cx="2121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irce" panose="020B0502020203020203" pitchFamily="34" charset="-52"/>
                <a:cs typeface="Lato Light"/>
              </a:rPr>
              <a:t>САЙТ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irce" panose="020B0502020203020203" pitchFamily="34" charset="-52"/>
                <a:cs typeface="Lato Light"/>
              </a:rPr>
              <a:t>ЦЕНТРА </a:t>
            </a:r>
            <a:b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irce" panose="020B0502020203020203" pitchFamily="34" charset="-52"/>
                <a:cs typeface="Lato Light"/>
              </a:rPr>
            </a:b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irce" panose="020B0502020203020203" pitchFamily="34" charset="-52"/>
                <a:cs typeface="Lato Light"/>
              </a:rPr>
              <a:t>«МОЙ БИЗНЕС»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647" y="3940529"/>
            <a:ext cx="2041233" cy="20412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6286E3-AEB3-46FA-8B0A-B3DF85E34E9E}"/>
              </a:ext>
            </a:extLst>
          </p:cNvPr>
          <p:cNvSpPr txBox="1"/>
          <p:nvPr/>
        </p:nvSpPr>
        <p:spPr>
          <a:xfrm>
            <a:off x="9079328" y="3079444"/>
            <a:ext cx="2121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irce" panose="020B0502020203020203" pitchFamily="34" charset="-52"/>
                <a:cs typeface="Lato Light"/>
              </a:rPr>
              <a:t>ТЕЛЕГРАМ-КАНАЛ ЦЕНТРА </a:t>
            </a:r>
            <a:b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irce" panose="020B0502020203020203" pitchFamily="34" charset="-52"/>
                <a:cs typeface="Lato Light"/>
              </a:rPr>
            </a:b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irce" panose="020B0502020203020203" pitchFamily="34" charset="-52"/>
                <a:cs typeface="Lato Light"/>
              </a:rPr>
              <a:t>«МОЙ БИЗНЕС»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85" y="3970723"/>
            <a:ext cx="2027548" cy="20275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6286E3-AEB3-46FA-8B0A-B3DF85E34E9E}"/>
              </a:ext>
            </a:extLst>
          </p:cNvPr>
          <p:cNvSpPr txBox="1"/>
          <p:nvPr/>
        </p:nvSpPr>
        <p:spPr>
          <a:xfrm>
            <a:off x="1015192" y="2949597"/>
            <a:ext cx="31079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irce" panose="020B0502020203020203" pitchFamily="34" charset="-52"/>
                <a:cs typeface="Lato Light"/>
              </a:rPr>
              <a:t>ТГ-КАНАЛ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irce" panose="020B0502020203020203" pitchFamily="34" charset="-52"/>
                <a:cs typeface="Lato Light"/>
              </a:rPr>
              <a:t>ДИРЕКТОРА ЦЕНТРА </a:t>
            </a:r>
            <a:b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irce" panose="020B0502020203020203" pitchFamily="34" charset="-52"/>
                <a:cs typeface="Lato Light"/>
              </a:rPr>
            </a:b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irce" panose="020B0502020203020203" pitchFamily="34" charset="-52"/>
                <a:cs typeface="Lato Light"/>
              </a:rPr>
              <a:t>«МОЙ БИЗНЕС»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irce" panose="020B0502020203020203" pitchFamily="34" charset="-52"/>
                <a:cs typeface="Lato Light"/>
              </a:rPr>
              <a:t>ДИЛЯРА ОКЛАДНИКОВА</a:t>
            </a:r>
          </a:p>
        </p:txBody>
      </p:sp>
    </p:spTree>
    <p:extLst>
      <p:ext uri="{BB962C8B-B14F-4D97-AF65-F5344CB8AC3E}">
        <p14:creationId xmlns:p14="http://schemas.microsoft.com/office/powerpoint/2010/main" val="4222203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7" y="1483463"/>
            <a:ext cx="12136273" cy="43800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3769B8-D75D-4B50-BDC7-4E6C04CEE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13" y="3463684"/>
            <a:ext cx="826599" cy="8265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32A2C2-5878-46D4-8B4A-1132EE56B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804" y="3463683"/>
            <a:ext cx="826599" cy="8265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46A3B1-9464-404D-B852-767B44BAB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386" y="3463683"/>
            <a:ext cx="826599" cy="8265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4E3D89-D8AC-4F4A-B16B-DDDE390F7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3702" y="3463682"/>
            <a:ext cx="826599" cy="8265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403847-4DC5-43B6-91C3-0FCA1158FF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5657" y="3463681"/>
            <a:ext cx="826599" cy="8265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4C88AC-6B57-49EA-9548-41DC1101A79B}"/>
              </a:ext>
            </a:extLst>
          </p:cNvPr>
          <p:cNvSpPr txBox="1"/>
          <p:nvPr/>
        </p:nvSpPr>
        <p:spPr>
          <a:xfrm>
            <a:off x="257112" y="434057"/>
            <a:ext cx="11588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B9BDC"/>
                </a:solidFill>
                <a:latin typeface="Circe Bold" panose="020B0602020203020203" pitchFamily="34" charset="-52"/>
              </a:rPr>
              <a:t>ЦЕНТР «МОЙ БИЗНЕС» - </a:t>
            </a:r>
            <a:r>
              <a:rPr lang="ru-RU" sz="2400" dirty="0">
                <a:latin typeface="Circe Bold" panose="020B0602020203020203" pitchFamily="34" charset="-52"/>
              </a:rPr>
              <a:t>ЦЕНТР ОКАЗАНИЯ КОМПЛЕКСА </a:t>
            </a:r>
            <a:br>
              <a:rPr lang="ru-RU" sz="2400" dirty="0">
                <a:latin typeface="Circe Bold" panose="020B0602020203020203" pitchFamily="34" charset="-52"/>
              </a:rPr>
            </a:br>
            <a:r>
              <a:rPr lang="ru-RU" sz="2400" dirty="0">
                <a:latin typeface="Circe Bold" panose="020B0602020203020203" pitchFamily="34" charset="-52"/>
              </a:rPr>
              <a:t>УСЛУГ ПО ПРИНЦИПУ «ОДНОГО ОКНА» </a:t>
            </a:r>
          </a:p>
        </p:txBody>
      </p:sp>
    </p:spTree>
    <p:extLst>
      <p:ext uri="{BB962C8B-B14F-4D97-AF65-F5344CB8AC3E}">
        <p14:creationId xmlns:p14="http://schemas.microsoft.com/office/powerpoint/2010/main" val="2400339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>
            <a:extLst>
              <a:ext uri="{FF2B5EF4-FFF2-40B4-BE49-F238E27FC236}">
                <a16:creationId xmlns:a16="http://schemas.microsoft.com/office/drawing/2014/main" id="{5E4C88AC-6B57-49EA-9548-41DC1101A79B}"/>
              </a:ext>
            </a:extLst>
          </p:cNvPr>
          <p:cNvSpPr txBox="1"/>
          <p:nvPr/>
        </p:nvSpPr>
        <p:spPr>
          <a:xfrm>
            <a:off x="203168" y="442231"/>
            <a:ext cx="11588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B9BDC"/>
                </a:solidFill>
                <a:latin typeface="Circe Bold" panose="020B0602020203020203" pitchFamily="34" charset="-52"/>
              </a:rPr>
              <a:t>МЕРЫ ПОДДЕРЖКИ </a:t>
            </a:r>
            <a:r>
              <a:rPr lang="ru-RU" sz="2400" dirty="0">
                <a:latin typeface="Circe Bold" panose="020B0602020203020203" pitchFamily="34" charset="-52"/>
              </a:rPr>
              <a:t>СМСП </a:t>
            </a:r>
            <a:br>
              <a:rPr lang="ru-RU" sz="2400" dirty="0">
                <a:latin typeface="Circe Bold" panose="020B0602020203020203" pitchFamily="34" charset="-52"/>
              </a:rPr>
            </a:br>
            <a:r>
              <a:rPr lang="ru-RU" sz="2400" dirty="0">
                <a:latin typeface="Circe Bold" panose="020B0602020203020203" pitchFamily="34" charset="-52"/>
              </a:rPr>
              <a:t>ОТ ЦЕНТРА «МОЙ БИЗНЕС» за 2023 год </a:t>
            </a:r>
            <a:br>
              <a:rPr lang="ru-RU" sz="2400" dirty="0">
                <a:latin typeface="Circe Bold" panose="020B0602020203020203" pitchFamily="34" charset="-52"/>
              </a:rPr>
            </a:br>
            <a:endParaRPr lang="ru-RU" sz="2400" dirty="0">
              <a:latin typeface="Circe Bold" panose="020B0602020203020203" pitchFamily="34" charset="-52"/>
            </a:endParaRPr>
          </a:p>
        </p:txBody>
      </p: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6E3EDA64-33BC-4762-A536-5DA429C6BB1E}"/>
              </a:ext>
            </a:extLst>
          </p:cNvPr>
          <p:cNvCxnSpPr/>
          <p:nvPr/>
        </p:nvCxnSpPr>
        <p:spPr>
          <a:xfrm>
            <a:off x="371475" y="6248108"/>
            <a:ext cx="11485563" cy="0"/>
          </a:xfrm>
          <a:prstGeom prst="line">
            <a:avLst/>
          </a:prstGeom>
          <a:ln w="38100">
            <a:solidFill>
              <a:schemeClr val="bg1">
                <a:lumMod val="95000"/>
                <a:alpha val="1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E7D28B38-64CD-4751-A0AC-C6BBA30F15A1}"/>
              </a:ext>
            </a:extLst>
          </p:cNvPr>
          <p:cNvSpPr/>
          <p:nvPr/>
        </p:nvSpPr>
        <p:spPr>
          <a:xfrm>
            <a:off x="3351732" y="1716799"/>
            <a:ext cx="2562225" cy="1408062"/>
          </a:xfrm>
          <a:prstGeom prst="rect">
            <a:avLst/>
          </a:prstGeom>
          <a:solidFill>
            <a:srgbClr val="0B9BDC"/>
          </a:solidFill>
          <a:ln>
            <a:noFill/>
          </a:ln>
          <a:effectLst>
            <a:outerShdw blurRad="1778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7A051277-003A-40EF-9C32-DB4C32F6E991}"/>
              </a:ext>
            </a:extLst>
          </p:cNvPr>
          <p:cNvSpPr/>
          <p:nvPr/>
        </p:nvSpPr>
        <p:spPr>
          <a:xfrm>
            <a:off x="6331989" y="1730588"/>
            <a:ext cx="2562225" cy="1408062"/>
          </a:xfrm>
          <a:prstGeom prst="rect">
            <a:avLst/>
          </a:prstGeom>
          <a:solidFill>
            <a:srgbClr val="0B9BDC"/>
          </a:solidFill>
          <a:ln>
            <a:noFill/>
          </a:ln>
          <a:effectLst>
            <a:outerShdw blurRad="1778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7954844A-7CED-456A-8CEA-DF142662241C}"/>
              </a:ext>
            </a:extLst>
          </p:cNvPr>
          <p:cNvSpPr/>
          <p:nvPr/>
        </p:nvSpPr>
        <p:spPr>
          <a:xfrm>
            <a:off x="371475" y="1716528"/>
            <a:ext cx="2562225" cy="1408062"/>
          </a:xfrm>
          <a:prstGeom prst="rect">
            <a:avLst/>
          </a:prstGeom>
          <a:solidFill>
            <a:srgbClr val="0B9BDC"/>
          </a:solidFill>
          <a:ln>
            <a:noFill/>
          </a:ln>
          <a:effectLst>
            <a:outerShdw blurRad="1778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9AD80A5A-F78C-4E4C-8EE1-659378969D8F}"/>
              </a:ext>
            </a:extLst>
          </p:cNvPr>
          <p:cNvSpPr/>
          <p:nvPr/>
        </p:nvSpPr>
        <p:spPr>
          <a:xfrm>
            <a:off x="9312245" y="1730859"/>
            <a:ext cx="2562225" cy="1408062"/>
          </a:xfrm>
          <a:prstGeom prst="rect">
            <a:avLst/>
          </a:prstGeom>
          <a:solidFill>
            <a:srgbClr val="0B9BDC"/>
          </a:solidFill>
          <a:ln>
            <a:noFill/>
          </a:ln>
          <a:effectLst>
            <a:outerShdw blurRad="1778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0E93073A-8832-4BEC-BB53-01CD9BD96CFC}"/>
              </a:ext>
            </a:extLst>
          </p:cNvPr>
          <p:cNvSpPr/>
          <p:nvPr/>
        </p:nvSpPr>
        <p:spPr>
          <a:xfrm>
            <a:off x="3257261" y="3228810"/>
            <a:ext cx="2562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ПРОИЗВОДСТВЕННЫЙ И ТЕХНИЧЕСКИЙ КОНСАЛТИНГ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7CCAFB85-24DE-4234-9703-D0D65AB02400}"/>
              </a:ext>
            </a:extLst>
          </p:cNvPr>
          <p:cNvSpPr/>
          <p:nvPr/>
        </p:nvSpPr>
        <p:spPr>
          <a:xfrm>
            <a:off x="6241211" y="3230819"/>
            <a:ext cx="2562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ОБРАЗОВАТЕЛЬНАЯ ПОДДЕРЖКА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C6198CDB-F10D-451F-8342-0B20CE976F7F}"/>
              </a:ext>
            </a:extLst>
          </p:cNvPr>
          <p:cNvSpPr/>
          <p:nvPr/>
        </p:nvSpPr>
        <p:spPr>
          <a:xfrm>
            <a:off x="292195" y="3246407"/>
            <a:ext cx="2641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КРЕДИТНО-ГАРАНТИЙНЫЙ МЕХАНИЗМ 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AAB503A7-C48B-4013-BA49-375C8DE51C68}"/>
              </a:ext>
            </a:extLst>
          </p:cNvPr>
          <p:cNvSpPr/>
          <p:nvPr/>
        </p:nvSpPr>
        <p:spPr>
          <a:xfrm>
            <a:off x="9283275" y="3266296"/>
            <a:ext cx="250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МАРКЕТИНГОВАЯ ПОДДЕРЖКА</a:t>
            </a: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536E1BD8-4C03-4B01-8E25-8E4AC888F166}"/>
              </a:ext>
            </a:extLst>
          </p:cNvPr>
          <p:cNvSpPr/>
          <p:nvPr/>
        </p:nvSpPr>
        <p:spPr>
          <a:xfrm>
            <a:off x="517326" y="4955516"/>
            <a:ext cx="23838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" panose="020B0502020203020203" pitchFamily="34" charset="-52"/>
                <a:cs typeface="Times New Roman" pitchFamily="18" charset="0"/>
              </a:rPr>
              <a:t>Льготные кредиты и займы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47053D21-5162-4AC6-AEB9-BF80480D9036}"/>
              </a:ext>
            </a:extLst>
          </p:cNvPr>
          <p:cNvSpPr/>
          <p:nvPr/>
        </p:nvSpPr>
        <p:spPr>
          <a:xfrm>
            <a:off x="531209" y="5298652"/>
            <a:ext cx="23838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" panose="020B0502020203020203" pitchFamily="34" charset="-52"/>
                <a:cs typeface="Times New Roman" pitchFamily="18" charset="0"/>
              </a:rPr>
              <a:t>Гарантийная поддержка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5FC31CA7-FADD-4310-A8AA-D8681D3EE0F0}"/>
              </a:ext>
            </a:extLst>
          </p:cNvPr>
          <p:cNvSpPr/>
          <p:nvPr/>
        </p:nvSpPr>
        <p:spPr>
          <a:xfrm>
            <a:off x="460642" y="6177605"/>
            <a:ext cx="23838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" panose="020B0502020203020203" pitchFamily="34" charset="-52"/>
                <a:cs typeface="Times New Roman" pitchFamily="18" charset="0"/>
              </a:rPr>
              <a:t>Структурирование сделки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DF5C8639-882F-4DD9-94C7-C7762D1F147D}"/>
              </a:ext>
            </a:extLst>
          </p:cNvPr>
          <p:cNvSpPr/>
          <p:nvPr/>
        </p:nvSpPr>
        <p:spPr>
          <a:xfrm>
            <a:off x="498816" y="5671445"/>
            <a:ext cx="2392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" panose="020B0502020203020203" pitchFamily="34" charset="-52"/>
                <a:cs typeface="Times New Roman" pitchFamily="18" charset="0"/>
              </a:rPr>
              <a:t>Подготовка бизнес-планов и грантовой документации 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EDCFF98D-B7A4-4CB0-8217-984C7475D564}"/>
              </a:ext>
            </a:extLst>
          </p:cNvPr>
          <p:cNvSpPr/>
          <p:nvPr/>
        </p:nvSpPr>
        <p:spPr>
          <a:xfrm>
            <a:off x="3465875" y="5992939"/>
            <a:ext cx="2658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" panose="020B0502020203020203" pitchFamily="34" charset="-52"/>
                <a:cs typeface="Times New Roman" pitchFamily="18" charset="0"/>
              </a:rPr>
              <a:t>Технический и производственный аудит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5104ADA0-366A-4EB7-9A4F-1E378545F67B}"/>
              </a:ext>
            </a:extLst>
          </p:cNvPr>
          <p:cNvSpPr/>
          <p:nvPr/>
        </p:nvSpPr>
        <p:spPr>
          <a:xfrm>
            <a:off x="3489082" y="5225164"/>
            <a:ext cx="250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" panose="020B0502020203020203" pitchFamily="34" charset="-52"/>
                <a:cs typeface="Times New Roman" pitchFamily="18" charset="0"/>
              </a:rPr>
              <a:t>Сертификация, патентование, регистрация ТМ и т.п.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8639E7EB-D395-4D97-8D0B-1D4601BFC205}"/>
              </a:ext>
            </a:extLst>
          </p:cNvPr>
          <p:cNvSpPr/>
          <p:nvPr/>
        </p:nvSpPr>
        <p:spPr>
          <a:xfrm>
            <a:off x="3489082" y="5721275"/>
            <a:ext cx="2562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" panose="020B0502020203020203" pitchFamily="34" charset="-52"/>
                <a:cs typeface="Times New Roman" pitchFamily="18" charset="0"/>
              </a:rPr>
              <a:t>Автоматизация 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96F9D683-6B88-4048-ABA2-2C8C19486426}"/>
              </a:ext>
            </a:extLst>
          </p:cNvPr>
          <p:cNvSpPr/>
          <p:nvPr/>
        </p:nvSpPr>
        <p:spPr>
          <a:xfrm>
            <a:off x="3489083" y="4589314"/>
            <a:ext cx="2562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" panose="020B0502020203020203" pitchFamily="34" charset="-52"/>
                <a:cs typeface="Times New Roman" pitchFamily="18" charset="0"/>
              </a:rPr>
              <a:t>Разработка программ модернизации, развития, технического перевооружения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52951EA0-6A2F-44B6-AA8A-A4AFD1A000C9}"/>
              </a:ext>
            </a:extLst>
          </p:cNvPr>
          <p:cNvSpPr/>
          <p:nvPr/>
        </p:nvSpPr>
        <p:spPr>
          <a:xfrm>
            <a:off x="6536194" y="4591187"/>
            <a:ext cx="25622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" panose="020B0502020203020203" pitchFamily="34" charset="-52"/>
                <a:cs typeface="Times New Roman" pitchFamily="18" charset="0"/>
              </a:rPr>
              <a:t>Акселерационные программы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812797FC-1DF8-4D1B-9E1B-4FECC52D0BFD}"/>
              </a:ext>
            </a:extLst>
          </p:cNvPr>
          <p:cNvSpPr/>
          <p:nvPr/>
        </p:nvSpPr>
        <p:spPr>
          <a:xfrm>
            <a:off x="6523686" y="4956213"/>
            <a:ext cx="23580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" panose="020B0502020203020203" pitchFamily="34" charset="-52"/>
                <a:cs typeface="Times New Roman" pitchFamily="18" charset="0"/>
              </a:rPr>
              <a:t>Отраслевые обучающие мероприятия</a:t>
            </a: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DA872D4C-A89E-4840-AE39-C888E5E75166}"/>
              </a:ext>
            </a:extLst>
          </p:cNvPr>
          <p:cNvSpPr/>
          <p:nvPr/>
        </p:nvSpPr>
        <p:spPr>
          <a:xfrm>
            <a:off x="9488913" y="5001683"/>
            <a:ext cx="2146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" panose="020B0502020203020203" pitchFamily="34" charset="-52"/>
                <a:cs typeface="Times New Roman" pitchFamily="18" charset="0"/>
              </a:rPr>
              <a:t>Продвижение на рынке РФ </a:t>
            </a:r>
            <a:br>
              <a:rPr lang="ru-RU" sz="1200" dirty="0">
                <a:latin typeface="Circe" panose="020B0502020203020203" pitchFamily="34" charset="-52"/>
                <a:cs typeface="Times New Roman" pitchFamily="18" charset="0"/>
              </a:rPr>
            </a:br>
            <a:r>
              <a:rPr lang="ru-RU" sz="1200" dirty="0">
                <a:latin typeface="Circe" panose="020B0502020203020203" pitchFamily="34" charset="-52"/>
                <a:cs typeface="Times New Roman" pitchFamily="18" charset="0"/>
              </a:rPr>
              <a:t>и зарубежных стран</a:t>
            </a: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3711646E-40CE-4A2B-96BC-AB07D9176CB5}"/>
              </a:ext>
            </a:extLst>
          </p:cNvPr>
          <p:cNvSpPr/>
          <p:nvPr/>
        </p:nvSpPr>
        <p:spPr>
          <a:xfrm>
            <a:off x="9488913" y="4592043"/>
            <a:ext cx="21966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" panose="020B0502020203020203" pitchFamily="34" charset="-52"/>
                <a:cs typeface="Times New Roman" pitchFamily="18" charset="0"/>
              </a:rPr>
              <a:t>Упаковка и брендирование</a:t>
            </a:r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917E0BBC-CAB2-46F4-9026-3840B83F0637}"/>
              </a:ext>
            </a:extLst>
          </p:cNvPr>
          <p:cNvSpPr/>
          <p:nvPr/>
        </p:nvSpPr>
        <p:spPr>
          <a:xfrm>
            <a:off x="9479101" y="5550560"/>
            <a:ext cx="2181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" panose="020B0502020203020203" pitchFamily="34" charset="-52"/>
                <a:cs typeface="Times New Roman" pitchFamily="18" charset="0"/>
              </a:rPr>
              <a:t>Вывод на маркетплейсы РФ </a:t>
            </a:r>
            <a:br>
              <a:rPr lang="ru-RU" sz="1200" dirty="0">
                <a:latin typeface="Circe" panose="020B0502020203020203" pitchFamily="34" charset="-52"/>
                <a:cs typeface="Times New Roman" pitchFamily="18" charset="0"/>
              </a:rPr>
            </a:br>
            <a:r>
              <a:rPr lang="ru-RU" sz="1200" dirty="0">
                <a:latin typeface="Circe" panose="020B0502020203020203" pitchFamily="34" charset="-52"/>
                <a:cs typeface="Times New Roman" pitchFamily="18" charset="0"/>
              </a:rPr>
              <a:t>и зарубежных стран</a:t>
            </a:r>
          </a:p>
        </p:txBody>
      </p:sp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D05C5EF3-51F1-4F64-A826-32354BA62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020"/>
          <a:stretch/>
        </p:blipFill>
        <p:spPr>
          <a:xfrm>
            <a:off x="778175" y="1204123"/>
            <a:ext cx="1638190" cy="1911838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9D6726E7-422C-42E6-A3C8-4E92603831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301"/>
          <a:stretch/>
        </p:blipFill>
        <p:spPr>
          <a:xfrm>
            <a:off x="9596254" y="1356368"/>
            <a:ext cx="1981924" cy="1782282"/>
          </a:xfrm>
          <a:prstGeom prst="rect">
            <a:avLst/>
          </a:prstGeom>
        </p:spPr>
      </p:pic>
      <p:sp>
        <p:nvSpPr>
          <p:cNvPr id="91" name="Овал 90">
            <a:extLst>
              <a:ext uri="{FF2B5EF4-FFF2-40B4-BE49-F238E27FC236}">
                <a16:creationId xmlns:a16="http://schemas.microsoft.com/office/drawing/2014/main" id="{15453F48-72B1-47A5-9287-B740B1156A46}"/>
              </a:ext>
            </a:extLst>
          </p:cNvPr>
          <p:cNvSpPr/>
          <p:nvPr/>
        </p:nvSpPr>
        <p:spPr>
          <a:xfrm>
            <a:off x="336408" y="5012199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FA83BC36-B5D4-4492-99CE-5FE6BF6FA19A}"/>
              </a:ext>
            </a:extLst>
          </p:cNvPr>
          <p:cNvSpPr/>
          <p:nvPr/>
        </p:nvSpPr>
        <p:spPr>
          <a:xfrm>
            <a:off x="336408" y="5367430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7315BFE5-F826-451E-B001-DEACAC1D8FCE}"/>
              </a:ext>
            </a:extLst>
          </p:cNvPr>
          <p:cNvSpPr/>
          <p:nvPr/>
        </p:nvSpPr>
        <p:spPr>
          <a:xfrm>
            <a:off x="336408" y="5717167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8192BCAC-D710-4965-9670-99E86763A020}"/>
              </a:ext>
            </a:extLst>
          </p:cNvPr>
          <p:cNvSpPr/>
          <p:nvPr/>
        </p:nvSpPr>
        <p:spPr>
          <a:xfrm>
            <a:off x="336408" y="6248108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AD2EA17A-26AF-42E8-B62E-870EE19F2208}"/>
              </a:ext>
            </a:extLst>
          </p:cNvPr>
          <p:cNvSpPr/>
          <p:nvPr/>
        </p:nvSpPr>
        <p:spPr>
          <a:xfrm>
            <a:off x="3351732" y="4678588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CD50E975-5911-4616-8BBB-A8BB346356DF}"/>
              </a:ext>
            </a:extLst>
          </p:cNvPr>
          <p:cNvSpPr/>
          <p:nvPr/>
        </p:nvSpPr>
        <p:spPr>
          <a:xfrm>
            <a:off x="3351732" y="5316412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922B2D9C-8D18-4F76-A2C3-070092C76005}"/>
              </a:ext>
            </a:extLst>
          </p:cNvPr>
          <p:cNvSpPr/>
          <p:nvPr/>
        </p:nvSpPr>
        <p:spPr>
          <a:xfrm>
            <a:off x="3349301" y="5812831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id="{EE3CB289-0C36-4F72-8175-9A83F5752A33}"/>
              </a:ext>
            </a:extLst>
          </p:cNvPr>
          <p:cNvSpPr/>
          <p:nvPr/>
        </p:nvSpPr>
        <p:spPr>
          <a:xfrm>
            <a:off x="3351732" y="6096396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F193717E-C1D4-403F-9392-38EE9F56D435}"/>
              </a:ext>
            </a:extLst>
          </p:cNvPr>
          <p:cNvSpPr/>
          <p:nvPr/>
        </p:nvSpPr>
        <p:spPr>
          <a:xfrm>
            <a:off x="6354186" y="4678588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id="{91BEFEAC-450C-4F31-BE62-C82D170C7C5B}"/>
              </a:ext>
            </a:extLst>
          </p:cNvPr>
          <p:cNvSpPr/>
          <p:nvPr/>
        </p:nvSpPr>
        <p:spPr>
          <a:xfrm>
            <a:off x="6364488" y="5039515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Овал 100">
            <a:extLst>
              <a:ext uri="{FF2B5EF4-FFF2-40B4-BE49-F238E27FC236}">
                <a16:creationId xmlns:a16="http://schemas.microsoft.com/office/drawing/2014/main" id="{E5459C99-1D0A-4330-8403-A97163F32FBD}"/>
              </a:ext>
            </a:extLst>
          </p:cNvPr>
          <p:cNvSpPr/>
          <p:nvPr/>
        </p:nvSpPr>
        <p:spPr>
          <a:xfrm>
            <a:off x="9310976" y="4678588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id="{8584EFAF-4A65-4D6D-B3B9-1B34D6B3E696}"/>
              </a:ext>
            </a:extLst>
          </p:cNvPr>
          <p:cNvSpPr/>
          <p:nvPr/>
        </p:nvSpPr>
        <p:spPr>
          <a:xfrm>
            <a:off x="9307995" y="5081407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Овал 102">
            <a:extLst>
              <a:ext uri="{FF2B5EF4-FFF2-40B4-BE49-F238E27FC236}">
                <a16:creationId xmlns:a16="http://schemas.microsoft.com/office/drawing/2014/main" id="{03B36189-98A5-492B-B5FF-A1EAF98710F9}"/>
              </a:ext>
            </a:extLst>
          </p:cNvPr>
          <p:cNvSpPr/>
          <p:nvPr/>
        </p:nvSpPr>
        <p:spPr>
          <a:xfrm>
            <a:off x="9307995" y="5634441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" name="Рисунок 103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57" r="56124"/>
          <a:stretch/>
        </p:blipFill>
        <p:spPr>
          <a:xfrm>
            <a:off x="6876257" y="1152468"/>
            <a:ext cx="1426087" cy="1989357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83"/>
          <a:stretch/>
        </p:blipFill>
        <p:spPr>
          <a:xfrm>
            <a:off x="3544036" y="1451463"/>
            <a:ext cx="2362533" cy="1805747"/>
          </a:xfrm>
          <a:prstGeom prst="rect">
            <a:avLst/>
          </a:prstGeom>
        </p:spPr>
      </p:pic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812797FC-1DF8-4D1B-9E1B-4FECC52D0BFD}"/>
              </a:ext>
            </a:extLst>
          </p:cNvPr>
          <p:cNvSpPr/>
          <p:nvPr/>
        </p:nvSpPr>
        <p:spPr>
          <a:xfrm>
            <a:off x="6523686" y="5463348"/>
            <a:ext cx="23580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" panose="020B0502020203020203" pitchFamily="34" charset="-52"/>
                <a:cs typeface="Times New Roman" pitchFamily="18" charset="0"/>
              </a:rPr>
              <a:t>Тематические образовательные программы</a:t>
            </a:r>
          </a:p>
        </p:txBody>
      </p:sp>
      <p:sp>
        <p:nvSpPr>
          <p:cNvPr id="107" name="Овал 106">
            <a:extLst>
              <a:ext uri="{FF2B5EF4-FFF2-40B4-BE49-F238E27FC236}">
                <a16:creationId xmlns:a16="http://schemas.microsoft.com/office/drawing/2014/main" id="{F193717E-C1D4-403F-9392-38EE9F56D435}"/>
              </a:ext>
            </a:extLst>
          </p:cNvPr>
          <p:cNvSpPr/>
          <p:nvPr/>
        </p:nvSpPr>
        <p:spPr>
          <a:xfrm>
            <a:off x="6364500" y="5550560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5FC31CA7-FADD-4310-A8AA-D8681D3EE0F0}"/>
              </a:ext>
            </a:extLst>
          </p:cNvPr>
          <p:cNvSpPr/>
          <p:nvPr/>
        </p:nvSpPr>
        <p:spPr>
          <a:xfrm>
            <a:off x="102363" y="3711300"/>
            <a:ext cx="31004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F5597"/>
                </a:solidFill>
                <a:latin typeface="Circe" panose="020B0502020203020203" pitchFamily="34" charset="-52"/>
                <a:cs typeface="Times New Roman" pitchFamily="18" charset="0"/>
              </a:rPr>
              <a:t>Поручительств - 2</a:t>
            </a:r>
            <a:r>
              <a:rPr lang="en-US" sz="1600" b="1" dirty="0">
                <a:solidFill>
                  <a:srgbClr val="2F5597"/>
                </a:solidFill>
                <a:latin typeface="Circe" panose="020B0502020203020203" pitchFamily="34" charset="-52"/>
                <a:cs typeface="Times New Roman" pitchFamily="18" charset="0"/>
              </a:rPr>
              <a:t>95</a:t>
            </a:r>
            <a:r>
              <a:rPr lang="ru-RU" sz="1600" b="1" dirty="0">
                <a:solidFill>
                  <a:srgbClr val="2F5597"/>
                </a:solidFill>
                <a:latin typeface="Circe" panose="020B0502020203020203" pitchFamily="34" charset="-52"/>
                <a:cs typeface="Times New Roman" pitchFamily="18" charset="0"/>
              </a:rPr>
              <a:t> ед.  </a:t>
            </a:r>
          </a:p>
          <a:p>
            <a:r>
              <a:rPr lang="ru-RU" sz="1600" b="1" dirty="0">
                <a:solidFill>
                  <a:srgbClr val="2F5597"/>
                </a:solidFill>
                <a:latin typeface="Circe" panose="020B0502020203020203" pitchFamily="34" charset="-52"/>
                <a:cs typeface="Times New Roman" pitchFamily="18" charset="0"/>
              </a:rPr>
              <a:t>                             - 1 </a:t>
            </a:r>
            <a:r>
              <a:rPr lang="en-US" sz="1600" b="1" dirty="0">
                <a:solidFill>
                  <a:srgbClr val="2F5597"/>
                </a:solidFill>
                <a:latin typeface="Circe" panose="020B0502020203020203" pitchFamily="34" charset="-52"/>
                <a:cs typeface="Times New Roman" pitchFamily="18" charset="0"/>
              </a:rPr>
              <a:t>808</a:t>
            </a:r>
            <a:r>
              <a:rPr lang="ru-RU" sz="1600" b="1" dirty="0">
                <a:solidFill>
                  <a:srgbClr val="2F5597"/>
                </a:solidFill>
                <a:latin typeface="Circe" panose="020B0502020203020203" pitchFamily="34" charset="-52"/>
                <a:cs typeface="Times New Roman" pitchFamily="18" charset="0"/>
              </a:rPr>
              <a:t> млрд. руб. </a:t>
            </a:r>
            <a:br>
              <a:rPr lang="ru-RU" sz="1600" b="1" dirty="0">
                <a:solidFill>
                  <a:srgbClr val="2F5597"/>
                </a:solidFill>
                <a:latin typeface="Circe" panose="020B0502020203020203" pitchFamily="34" charset="-52"/>
                <a:cs typeface="Times New Roman" pitchFamily="18" charset="0"/>
              </a:rPr>
            </a:br>
            <a:r>
              <a:rPr lang="ru-RU" sz="1600" b="1" dirty="0">
                <a:solidFill>
                  <a:srgbClr val="2F5597"/>
                </a:solidFill>
                <a:latin typeface="Circe" panose="020B0502020203020203" pitchFamily="34" charset="-52"/>
                <a:cs typeface="Times New Roman" pitchFamily="18" charset="0"/>
              </a:rPr>
              <a:t>Сумма финансирования </a:t>
            </a:r>
          </a:p>
          <a:p>
            <a:r>
              <a:rPr lang="ru-RU" sz="1600" b="1" dirty="0">
                <a:solidFill>
                  <a:srgbClr val="2F5597"/>
                </a:solidFill>
                <a:latin typeface="Circe" panose="020B0502020203020203" pitchFamily="34" charset="-52"/>
                <a:cs typeface="Times New Roman" pitchFamily="18" charset="0"/>
              </a:rPr>
              <a:t>                            - </a:t>
            </a:r>
            <a:r>
              <a:rPr lang="en-US" sz="1600" b="1" dirty="0">
                <a:solidFill>
                  <a:srgbClr val="2F5597"/>
                </a:solidFill>
                <a:latin typeface="Circe" panose="020B0502020203020203" pitchFamily="34" charset="-52"/>
                <a:cs typeface="Times New Roman" pitchFamily="18" charset="0"/>
              </a:rPr>
              <a:t>4</a:t>
            </a:r>
            <a:r>
              <a:rPr lang="ru-RU" sz="1600" b="1" dirty="0">
                <a:solidFill>
                  <a:srgbClr val="2F5597"/>
                </a:solidFill>
                <a:latin typeface="Circe" panose="020B0502020203020203" pitchFamily="34" charset="-52"/>
                <a:cs typeface="Times New Roman" pitchFamily="18" charset="0"/>
              </a:rPr>
              <a:t> </a:t>
            </a:r>
            <a:r>
              <a:rPr lang="en-US" sz="1600" b="1" dirty="0">
                <a:solidFill>
                  <a:srgbClr val="2F5597"/>
                </a:solidFill>
                <a:latin typeface="Circe" panose="020B0502020203020203" pitchFamily="34" charset="-52"/>
                <a:cs typeface="Times New Roman" pitchFamily="18" charset="0"/>
              </a:rPr>
              <a:t>262</a:t>
            </a:r>
            <a:r>
              <a:rPr lang="ru-RU" sz="1600" b="1" dirty="0">
                <a:solidFill>
                  <a:srgbClr val="2F5597"/>
                </a:solidFill>
                <a:latin typeface="Circe" panose="020B0502020203020203" pitchFamily="34" charset="-52"/>
                <a:cs typeface="Times New Roman" pitchFamily="18" charset="0"/>
              </a:rPr>
              <a:t> млрд. руб.</a:t>
            </a:r>
          </a:p>
        </p:txBody>
      </p: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5FC31CA7-FADD-4310-A8AA-D8681D3EE0F0}"/>
              </a:ext>
            </a:extLst>
          </p:cNvPr>
          <p:cNvSpPr/>
          <p:nvPr/>
        </p:nvSpPr>
        <p:spPr>
          <a:xfrm>
            <a:off x="6163359" y="3806018"/>
            <a:ext cx="29778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2F5597"/>
                </a:solidFill>
                <a:latin typeface="Circe" panose="020B0502020203020203" pitchFamily="34" charset="-52"/>
                <a:cs typeface="Times New Roman" pitchFamily="18" charset="0"/>
              </a:rPr>
              <a:t>Более 30 проектов  </a:t>
            </a:r>
            <a:br>
              <a:rPr lang="ru-RU" sz="1600" b="1" dirty="0">
                <a:solidFill>
                  <a:srgbClr val="2F5597"/>
                </a:solidFill>
                <a:latin typeface="Circe" panose="020B0502020203020203" pitchFamily="34" charset="-52"/>
                <a:cs typeface="Times New Roman" pitchFamily="18" charset="0"/>
              </a:rPr>
            </a:br>
            <a:r>
              <a:rPr lang="ru-RU" sz="1600" b="1" dirty="0">
                <a:solidFill>
                  <a:srgbClr val="2F5597"/>
                </a:solidFill>
                <a:latin typeface="Circe" panose="020B0502020203020203" pitchFamily="34" charset="-52"/>
                <a:cs typeface="Times New Roman" pitchFamily="18" charset="0"/>
              </a:rPr>
              <a:t>                      150 мероприятий</a:t>
            </a:r>
          </a:p>
        </p:txBody>
      </p: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id="{5FC31CA7-FADD-4310-A8AA-D8681D3EE0F0}"/>
              </a:ext>
            </a:extLst>
          </p:cNvPr>
          <p:cNvSpPr/>
          <p:nvPr/>
        </p:nvSpPr>
        <p:spPr>
          <a:xfrm>
            <a:off x="9348757" y="3778176"/>
            <a:ext cx="25082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2F5597"/>
                </a:solidFill>
                <a:latin typeface="Circe" panose="020B0502020203020203" pitchFamily="34" charset="-52"/>
                <a:cs typeface="Times New Roman" pitchFamily="18" charset="0"/>
              </a:rPr>
              <a:t>Более 600 услуг</a:t>
            </a:r>
          </a:p>
        </p:txBody>
      </p:sp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id="{5FC31CA7-FADD-4310-A8AA-D8681D3EE0F0}"/>
              </a:ext>
            </a:extLst>
          </p:cNvPr>
          <p:cNvSpPr/>
          <p:nvPr/>
        </p:nvSpPr>
        <p:spPr>
          <a:xfrm>
            <a:off x="3160564" y="3747232"/>
            <a:ext cx="27460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2F5597"/>
                </a:solidFill>
                <a:latin typeface="Circe" panose="020B0502020203020203" pitchFamily="34" charset="-52"/>
                <a:cs typeface="Times New Roman" pitchFamily="18" charset="0"/>
              </a:rPr>
              <a:t>Более 200 услуг</a:t>
            </a:r>
          </a:p>
        </p:txBody>
      </p:sp>
    </p:spTree>
    <p:extLst>
      <p:ext uri="{BB962C8B-B14F-4D97-AF65-F5344CB8AC3E}">
        <p14:creationId xmlns:p14="http://schemas.microsoft.com/office/powerpoint/2010/main" val="1427813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AEE208-BDDB-48DF-809B-6FBF7456FA50}"/>
              </a:ext>
            </a:extLst>
          </p:cNvPr>
          <p:cNvSpPr txBox="1"/>
          <p:nvPr/>
        </p:nvSpPr>
        <p:spPr>
          <a:xfrm>
            <a:off x="3766051" y="311327"/>
            <a:ext cx="7752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irce Bold" panose="020B0602020203020203" pitchFamily="34" charset="-52"/>
              </a:rPr>
              <a:t>КРЕДИТНО-ГАРАНТИЙНЫЙ МЕХАНИЗМ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4142E3E-CF28-4D6C-B25A-B6340BC68F12}"/>
              </a:ext>
            </a:extLst>
          </p:cNvPr>
          <p:cNvCxnSpPr/>
          <p:nvPr/>
        </p:nvCxnSpPr>
        <p:spPr>
          <a:xfrm>
            <a:off x="371475" y="6499225"/>
            <a:ext cx="11485563" cy="0"/>
          </a:xfrm>
          <a:prstGeom prst="line">
            <a:avLst/>
          </a:prstGeom>
          <a:ln w="38100">
            <a:solidFill>
              <a:schemeClr val="bg1">
                <a:lumMod val="95000"/>
                <a:alpha val="1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A7AD550-DD62-4650-9A3D-724E17CDC6DF}"/>
              </a:ext>
            </a:extLst>
          </p:cNvPr>
          <p:cNvSpPr/>
          <p:nvPr/>
        </p:nvSpPr>
        <p:spPr>
          <a:xfrm>
            <a:off x="0" y="0"/>
            <a:ext cx="3335382" cy="6877159"/>
          </a:xfrm>
          <a:prstGeom prst="rect">
            <a:avLst/>
          </a:prstGeom>
          <a:gradFill>
            <a:gsLst>
              <a:gs pos="0">
                <a:srgbClr val="00B0F0"/>
              </a:gs>
              <a:gs pos="78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C574F98-DB5F-44A3-83EB-3C8160C13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333375"/>
            <a:ext cx="1183910" cy="5611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5075C2-9B7E-454E-A689-D6E10E22C3C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47496" y="1391948"/>
            <a:ext cx="4618248" cy="34076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D0BC1A-63F5-45AA-B462-E98031BB0750}"/>
              </a:ext>
            </a:extLst>
          </p:cNvPr>
          <p:cNvSpPr txBox="1"/>
          <p:nvPr/>
        </p:nvSpPr>
        <p:spPr>
          <a:xfrm>
            <a:off x="3875147" y="6160671"/>
            <a:ext cx="7442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spc="-1" dirty="0">
                <a:latin typeface="Circe"/>
              </a:rPr>
              <a:t>Стоимость поручительства –  </a:t>
            </a:r>
            <a:r>
              <a:rPr lang="ru-RU" sz="1600" spc="-1" dirty="0">
                <a:solidFill>
                  <a:srgbClr val="0B9BDC"/>
                </a:solidFill>
                <a:latin typeface="Circe"/>
              </a:rPr>
              <a:t>0,5 % годовых от суммы поручительства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0F357D-3335-41AD-B371-949635ED660A}"/>
              </a:ext>
            </a:extLst>
          </p:cNvPr>
          <p:cNvSpPr txBox="1"/>
          <p:nvPr/>
        </p:nvSpPr>
        <p:spPr>
          <a:xfrm>
            <a:off x="3860465" y="5765359"/>
            <a:ext cx="7752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>
              <a:defRPr/>
            </a:pPr>
            <a:r>
              <a:rPr lang="ru-RU" sz="1600" spc="-1" dirty="0">
                <a:latin typeface="Circe"/>
              </a:rPr>
              <a:t>Поручительство предоставляется  </a:t>
            </a:r>
            <a:r>
              <a:rPr lang="ru-RU" sz="1600" spc="-1" dirty="0">
                <a:solidFill>
                  <a:srgbClr val="0B9BDC"/>
                </a:solidFill>
                <a:latin typeface="Circe"/>
              </a:rPr>
              <a:t>до 70% от суммы финансирования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D145D1-0960-4CCE-8321-D3FFFA595BB0}"/>
              </a:ext>
            </a:extLst>
          </p:cNvPr>
          <p:cNvSpPr/>
          <p:nvPr/>
        </p:nvSpPr>
        <p:spPr>
          <a:xfrm>
            <a:off x="433382" y="1849500"/>
            <a:ext cx="5426010" cy="2417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77D9EF3-4243-4C65-B29D-932CE02D6FD9}"/>
              </a:ext>
            </a:extLst>
          </p:cNvPr>
          <p:cNvGrpSpPr/>
          <p:nvPr/>
        </p:nvGrpSpPr>
        <p:grpSpPr>
          <a:xfrm>
            <a:off x="574794" y="2390604"/>
            <a:ext cx="5147276" cy="1379402"/>
            <a:chOff x="920476" y="3082509"/>
            <a:chExt cx="5147276" cy="1379402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B6C2B8AD-54F8-4D3A-9469-3176B8529F32}"/>
                </a:ext>
              </a:extLst>
            </p:cNvPr>
            <p:cNvGrpSpPr/>
            <p:nvPr/>
          </p:nvGrpSpPr>
          <p:grpSpPr>
            <a:xfrm>
              <a:off x="920476" y="3082509"/>
              <a:ext cx="4013742" cy="1379402"/>
              <a:chOff x="920476" y="3184577"/>
              <a:chExt cx="4013742" cy="1379402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889BF75F-A74B-4E92-9CFB-B87767051FFD}"/>
                  </a:ext>
                </a:extLst>
              </p:cNvPr>
              <p:cNvSpPr/>
              <p:nvPr/>
            </p:nvSpPr>
            <p:spPr>
              <a:xfrm>
                <a:off x="1182168" y="4194647"/>
                <a:ext cx="375205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latin typeface="Circe" panose="020B0502020203020203" pitchFamily="34" charset="-52"/>
                    <a:cs typeface="Times New Roman" pitchFamily="18" charset="0"/>
                  </a:rPr>
                  <a:t>Подготовка бизнес-плана</a:t>
                </a:r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1FAD7B3E-4292-48F6-86EE-FFF921A1C39C}"/>
                  </a:ext>
                </a:extLst>
              </p:cNvPr>
              <p:cNvSpPr/>
              <p:nvPr/>
            </p:nvSpPr>
            <p:spPr>
              <a:xfrm>
                <a:off x="920476" y="3184577"/>
                <a:ext cx="35111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B9BDC"/>
                    </a:solidFill>
                    <a:latin typeface="Circe Bold" panose="020B0602020203020203" pitchFamily="34" charset="-52"/>
                    <a:cs typeface="Times New Roman" pitchFamily="18" charset="0"/>
                  </a:rPr>
                  <a:t>1</a:t>
                </a:r>
                <a:endParaRPr lang="ru-RU" dirty="0">
                  <a:solidFill>
                    <a:srgbClr val="0B9BDC"/>
                  </a:solidFill>
                  <a:latin typeface="Circe Bold" panose="020B0602020203020203" pitchFamily="34" charset="-52"/>
                  <a:cs typeface="Times New Roman" pitchFamily="18" charset="0"/>
                </a:endParaRPr>
              </a:p>
            </p:txBody>
          </p:sp>
        </p:grp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02204808-DC6E-4879-8AB6-E90ADC502411}"/>
                </a:ext>
              </a:extLst>
            </p:cNvPr>
            <p:cNvGrpSpPr/>
            <p:nvPr/>
          </p:nvGrpSpPr>
          <p:grpSpPr>
            <a:xfrm>
              <a:off x="920476" y="3091341"/>
              <a:ext cx="5147276" cy="896446"/>
              <a:chOff x="920476" y="3163886"/>
              <a:chExt cx="5147276" cy="896446"/>
            </a:xfrm>
          </p:grpSpPr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03C847EB-4AFE-4366-861B-03FDCB01ECA5}"/>
                  </a:ext>
                </a:extLst>
              </p:cNvPr>
              <p:cNvSpPr/>
              <p:nvPr/>
            </p:nvSpPr>
            <p:spPr>
              <a:xfrm>
                <a:off x="1182168" y="3163886"/>
                <a:ext cx="488558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latin typeface="Circe" panose="020B0502020203020203" pitchFamily="34" charset="-52"/>
                    <a:cs typeface="Times New Roman" pitchFamily="18" charset="0"/>
                  </a:rPr>
                  <a:t>Подбор программ льготного финансирования</a:t>
                </a:r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481DBFA3-4078-476C-844B-C9EB8313DDC0}"/>
                  </a:ext>
                </a:extLst>
              </p:cNvPr>
              <p:cNvSpPr/>
              <p:nvPr/>
            </p:nvSpPr>
            <p:spPr>
              <a:xfrm>
                <a:off x="920476" y="3691000"/>
                <a:ext cx="39397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B9BDC"/>
                    </a:solidFill>
                    <a:latin typeface="Circe Bold" panose="020B0602020203020203" pitchFamily="34" charset="-52"/>
                    <a:cs typeface="Times New Roman" pitchFamily="18" charset="0"/>
                  </a:rPr>
                  <a:t>2</a:t>
                </a:r>
                <a:endParaRPr lang="ru-RU" dirty="0">
                  <a:solidFill>
                    <a:srgbClr val="0B9BDC"/>
                  </a:solidFill>
                  <a:latin typeface="Circe Bold" panose="020B0602020203020203" pitchFamily="34" charset="-52"/>
                  <a:cs typeface="Times New Roman" pitchFamily="18" charset="0"/>
                </a:endParaRPr>
              </a:p>
            </p:txBody>
          </p:sp>
        </p:grp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E2F1CECD-74EE-45AD-854F-BC57834AB561}"/>
                </a:ext>
              </a:extLst>
            </p:cNvPr>
            <p:cNvSpPr/>
            <p:nvPr/>
          </p:nvSpPr>
          <p:spPr>
            <a:xfrm>
              <a:off x="920476" y="4092579"/>
              <a:ext cx="3939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B9BDC"/>
                  </a:solidFill>
                  <a:latin typeface="Circe Bold" panose="020B0602020203020203" pitchFamily="34" charset="-52"/>
                  <a:cs typeface="Times New Roman" pitchFamily="18" charset="0"/>
                </a:rPr>
                <a:t>3</a:t>
              </a:r>
              <a:endParaRPr lang="ru-RU" dirty="0">
                <a:solidFill>
                  <a:srgbClr val="0B9BDC"/>
                </a:solidFill>
                <a:latin typeface="Circe Bold" panose="020B0602020203020203" pitchFamily="34" charset="-52"/>
                <a:cs typeface="Times New Roman" pitchFamily="18" charset="0"/>
              </a:endParaRPr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89BF75F-A74B-4E92-9CFB-B87767051FFD}"/>
              </a:ext>
            </a:extLst>
          </p:cNvPr>
          <p:cNvSpPr/>
          <p:nvPr/>
        </p:nvSpPr>
        <p:spPr>
          <a:xfrm>
            <a:off x="836486" y="2910509"/>
            <a:ext cx="375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irce" panose="020B0502020203020203" pitchFamily="34" charset="-52"/>
                <a:cs typeface="Times New Roman" pitchFamily="18" charset="0"/>
              </a:rPr>
              <a:t>Помощь в подготовке документов</a:t>
            </a:r>
          </a:p>
        </p:txBody>
      </p:sp>
    </p:spTree>
    <p:extLst>
      <p:ext uri="{BB962C8B-B14F-4D97-AF65-F5344CB8AC3E}">
        <p14:creationId xmlns:p14="http://schemas.microsoft.com/office/powerpoint/2010/main" val="2692481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7AD550-DD62-4650-9A3D-724E17CDC6DF}"/>
              </a:ext>
            </a:extLst>
          </p:cNvPr>
          <p:cNvSpPr/>
          <p:nvPr/>
        </p:nvSpPr>
        <p:spPr>
          <a:xfrm>
            <a:off x="0" y="5231876"/>
            <a:ext cx="12192000" cy="1629102"/>
          </a:xfrm>
          <a:prstGeom prst="rect">
            <a:avLst/>
          </a:prstGeom>
          <a:gradFill>
            <a:gsLst>
              <a:gs pos="0">
                <a:srgbClr val="00B0F0"/>
              </a:gs>
              <a:gs pos="78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FECA635-5BB1-458D-BA77-85C04DAE5341}"/>
              </a:ext>
            </a:extLst>
          </p:cNvPr>
          <p:cNvSpPr/>
          <p:nvPr/>
        </p:nvSpPr>
        <p:spPr>
          <a:xfrm>
            <a:off x="568752" y="1353201"/>
            <a:ext cx="405765" cy="405765"/>
          </a:xfrm>
          <a:prstGeom prst="rect">
            <a:avLst/>
          </a:prstGeom>
          <a:solidFill>
            <a:srgbClr val="2C5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irce Bold" panose="020B0602020203020203" pitchFamily="34" charset="-52"/>
              </a:rPr>
              <a:t>1</a:t>
            </a:r>
            <a:endParaRPr lang="ru-RU" dirty="0">
              <a:latin typeface="Circe Bold" panose="020B0602020203020203" pitchFamily="34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3518DC-CBA5-3177-B1FB-F385BC70D477}"/>
              </a:ext>
            </a:extLst>
          </p:cNvPr>
          <p:cNvSpPr txBox="1"/>
          <p:nvPr/>
        </p:nvSpPr>
        <p:spPr>
          <a:xfrm>
            <a:off x="7370881" y="3314242"/>
            <a:ext cx="4468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800" b="1" dirty="0">
                <a:solidFill>
                  <a:srgbClr val="2C5A9C"/>
                </a:solidFill>
                <a:latin typeface="Circe Bold" panose="020B0604020202020204" charset="-52"/>
              </a:rPr>
              <a:t>КРЕДИТНЫЕ</a:t>
            </a:r>
            <a:r>
              <a:rPr lang="ru-RU" sz="1800" dirty="0">
                <a:latin typeface="Circe Bold" panose="020B0604020202020204" charset="-52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Circe Bold" panose="020B0604020202020204" charset="-52"/>
                <a:cs typeface="Arial" panose="020B0604020202020204" pitchFamily="34" charset="0"/>
              </a:rPr>
              <a:t>СРЕДСТВА </a:t>
            </a:r>
          </a:p>
          <a:p>
            <a:r>
              <a:rPr lang="ru-RU" sz="1800" dirty="0">
                <a:solidFill>
                  <a:schemeClr val="tx1"/>
                </a:solidFill>
                <a:latin typeface="Circe Bold" panose="020B0604020202020204" charset="-52"/>
                <a:cs typeface="Arial" panose="020B0604020202020204" pitchFamily="34" charset="0"/>
              </a:rPr>
              <a:t>(Программа Субсидирования Кредитов)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FECA635-5BB1-458D-BA77-85C04DAE5341}"/>
              </a:ext>
            </a:extLst>
          </p:cNvPr>
          <p:cNvSpPr/>
          <p:nvPr/>
        </p:nvSpPr>
        <p:spPr>
          <a:xfrm>
            <a:off x="568753" y="2760213"/>
            <a:ext cx="405765" cy="405765"/>
          </a:xfrm>
          <a:prstGeom prst="rect">
            <a:avLst/>
          </a:prstGeom>
          <a:solidFill>
            <a:srgbClr val="2C5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73428" y="4014881"/>
            <a:ext cx="4054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-1" dirty="0">
                <a:latin typeface="Circe" panose="020B0502020203020203" pitchFamily="34" charset="-52"/>
              </a:rPr>
              <a:t>от 18% для субъектов МСП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FECA635-5BB1-458D-BA77-85C04DAE5341}"/>
              </a:ext>
            </a:extLst>
          </p:cNvPr>
          <p:cNvSpPr/>
          <p:nvPr/>
        </p:nvSpPr>
        <p:spPr>
          <a:xfrm>
            <a:off x="568753" y="4003197"/>
            <a:ext cx="405765" cy="405765"/>
          </a:xfrm>
          <a:prstGeom prst="rect">
            <a:avLst/>
          </a:prstGeom>
          <a:solidFill>
            <a:srgbClr val="2C5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3DE44-9683-4378-9F6B-620A2B7CBEC1}"/>
              </a:ext>
            </a:extLst>
          </p:cNvPr>
          <p:cNvSpPr txBox="1"/>
          <p:nvPr/>
        </p:nvSpPr>
        <p:spPr>
          <a:xfrm>
            <a:off x="516780" y="4426569"/>
            <a:ext cx="428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800" spc="-1" dirty="0">
                <a:solidFill>
                  <a:schemeClr val="tx1"/>
                </a:solidFill>
                <a:latin typeface="Circe" panose="020B0502020203020203" pitchFamily="34" charset="-52"/>
              </a:rPr>
              <a:t>от 0,5 млн. рублей,  15,75 % годовых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39157" y="4014881"/>
            <a:ext cx="2306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irce Bold" panose="020B0604020202020204" charset="-52"/>
              </a:rPr>
              <a:t>ПРОГРАММА</a:t>
            </a:r>
            <a:r>
              <a:rPr lang="ru-RU" dirty="0">
                <a:solidFill>
                  <a:srgbClr val="E74B36"/>
                </a:solidFill>
                <a:latin typeface="Circe Bold" panose="020B0604020202020204" charset="-52"/>
              </a:rPr>
              <a:t> </a:t>
            </a:r>
            <a:r>
              <a:rPr lang="ru-RU" dirty="0">
                <a:solidFill>
                  <a:srgbClr val="2C5A9C"/>
                </a:solidFill>
                <a:latin typeface="Circe Bold" panose="020B0604020202020204" charset="-52"/>
              </a:rPr>
              <a:t>1764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FECA635-5BB1-458D-BA77-85C04DAE5341}"/>
              </a:ext>
            </a:extLst>
          </p:cNvPr>
          <p:cNvSpPr/>
          <p:nvPr/>
        </p:nvSpPr>
        <p:spPr>
          <a:xfrm>
            <a:off x="6873944" y="1725122"/>
            <a:ext cx="405765" cy="405765"/>
          </a:xfrm>
          <a:prstGeom prst="rect">
            <a:avLst/>
          </a:prstGeom>
          <a:solidFill>
            <a:srgbClr val="2C5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08C521-3E9E-4507-92B2-C0C9FF3C5D37}"/>
              </a:ext>
            </a:extLst>
          </p:cNvPr>
          <p:cNvSpPr txBox="1"/>
          <p:nvPr/>
        </p:nvSpPr>
        <p:spPr>
          <a:xfrm>
            <a:off x="6874691" y="2198264"/>
            <a:ext cx="4958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800" spc="-1" dirty="0">
                <a:solidFill>
                  <a:schemeClr val="tx1"/>
                </a:solidFill>
                <a:latin typeface="Circe" panose="020B0502020203020203" pitchFamily="34" charset="-52"/>
              </a:rPr>
              <a:t>от</a:t>
            </a:r>
            <a:r>
              <a:rPr lang="ru-RU" sz="1800" strike="noStrike" spc="-1" dirty="0">
                <a:solidFill>
                  <a:schemeClr val="tx1"/>
                </a:solidFill>
                <a:latin typeface="Circe" panose="020B0502020203020203" pitchFamily="34" charset="-52"/>
              </a:rPr>
              <a:t> </a:t>
            </a:r>
            <a:r>
              <a:rPr lang="ru-RU" sz="1800" spc="-1" dirty="0">
                <a:solidFill>
                  <a:schemeClr val="tx1"/>
                </a:solidFill>
                <a:latin typeface="Circe" panose="020B0502020203020203" pitchFamily="34" charset="-52"/>
              </a:rPr>
              <a:t>50 </a:t>
            </a:r>
            <a:r>
              <a:rPr lang="ru-RU" sz="1800" strike="noStrike" spc="-1" dirty="0">
                <a:solidFill>
                  <a:schemeClr val="tx1"/>
                </a:solidFill>
                <a:latin typeface="Circe" panose="020B0502020203020203" pitchFamily="34" charset="-52"/>
              </a:rPr>
              <a:t>млн. рублей, </a:t>
            </a: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tx1"/>
                </a:solidFill>
                <a:latin typeface="Circe" panose="020B0502020203020203" pitchFamily="34" charset="-52"/>
              </a:rPr>
              <a:t>7,5 % годовых - средний бизнес</a:t>
            </a: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tx1"/>
                </a:solidFill>
                <a:latin typeface="Circe" panose="020B0502020203020203" pitchFamily="34" charset="-52"/>
              </a:rPr>
              <a:t>9% годовых - малый бизнес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262856-54EA-4CC8-A6AA-9DC88370DA49}"/>
              </a:ext>
            </a:extLst>
          </p:cNvPr>
          <p:cNvSpPr txBox="1"/>
          <p:nvPr/>
        </p:nvSpPr>
        <p:spPr>
          <a:xfrm>
            <a:off x="7370881" y="1631485"/>
            <a:ext cx="4369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800" dirty="0">
                <a:solidFill>
                  <a:srgbClr val="2C5A9C"/>
                </a:solidFill>
                <a:latin typeface="Circe Bold" panose="020B0604020202020204" charset="-52"/>
              </a:rPr>
              <a:t>ИНВЕСТИЦИОННЫЕ</a:t>
            </a:r>
            <a:r>
              <a:rPr lang="ru-RU" sz="1800" dirty="0">
                <a:latin typeface="Circe Bold" panose="020B0604020202020204" charset="-52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Circe Bold" panose="020B0604020202020204" charset="-52"/>
                <a:cs typeface="Arial" panose="020B0604020202020204" pitchFamily="34" charset="0"/>
              </a:rPr>
              <a:t>КРЕДИТЫ (ПСК+1764)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FECA635-5BB1-458D-BA77-85C04DAE5341}"/>
              </a:ext>
            </a:extLst>
          </p:cNvPr>
          <p:cNvSpPr/>
          <p:nvPr/>
        </p:nvSpPr>
        <p:spPr>
          <a:xfrm>
            <a:off x="6873428" y="3406170"/>
            <a:ext cx="405765" cy="405765"/>
          </a:xfrm>
          <a:prstGeom prst="rect">
            <a:avLst/>
          </a:prstGeom>
          <a:solidFill>
            <a:srgbClr val="2C5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A09491-5E71-43E2-88DE-F947C70ECAF9}"/>
              </a:ext>
            </a:extLst>
          </p:cNvPr>
          <p:cNvSpPr txBox="1"/>
          <p:nvPr/>
        </p:nvSpPr>
        <p:spPr>
          <a:xfrm>
            <a:off x="516780" y="1818344"/>
            <a:ext cx="534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800" strike="noStrike" spc="-1" dirty="0">
                <a:solidFill>
                  <a:schemeClr val="tx1"/>
                </a:solidFill>
                <a:latin typeface="Circe" panose="020B0502020203020203" pitchFamily="34" charset="-52"/>
              </a:rPr>
              <a:t>до 5 млн. рублей, от </a:t>
            </a:r>
            <a:r>
              <a:rPr lang="ru-RU" sz="1800" spc="-1" dirty="0">
                <a:solidFill>
                  <a:schemeClr val="tx1"/>
                </a:solidFill>
                <a:latin typeface="Circe" panose="020B0502020203020203" pitchFamily="34" charset="-52"/>
              </a:rPr>
              <a:t>2 </a:t>
            </a:r>
            <a:r>
              <a:rPr lang="ru-RU" sz="1800" strike="noStrike" spc="-1" dirty="0">
                <a:solidFill>
                  <a:schemeClr val="tx1"/>
                </a:solidFill>
                <a:latin typeface="Circe" panose="020B0502020203020203" pitchFamily="34" charset="-52"/>
              </a:rPr>
              <a:t>% до 11 % годовых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9A1AF2-5C97-40F8-8F14-7CE13C10B9FF}"/>
              </a:ext>
            </a:extLst>
          </p:cNvPr>
          <p:cNvSpPr txBox="1"/>
          <p:nvPr/>
        </p:nvSpPr>
        <p:spPr>
          <a:xfrm>
            <a:off x="1117474" y="1403428"/>
            <a:ext cx="337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Circe Bold" panose="020B0604020202020204" charset="-52"/>
                <a:cs typeface="Arial" panose="020B0604020202020204" pitchFamily="34" charset="0"/>
              </a:rPr>
              <a:t>ЛЬГОТНЫЕ</a:t>
            </a:r>
            <a:r>
              <a:rPr lang="ru-RU" sz="1800" dirty="0">
                <a:latin typeface="Circe Bold" panose="020B0604020202020204" charset="-52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rgbClr val="2C5A9C"/>
                </a:solidFill>
                <a:latin typeface="Circe Bold" panose="020B0604020202020204" charset="-52"/>
              </a:rPr>
              <a:t>МИКРОЗАЙМЫ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06511-6F36-3CCC-460E-0DA1824CC8D7}"/>
              </a:ext>
            </a:extLst>
          </p:cNvPr>
          <p:cNvSpPr txBox="1"/>
          <p:nvPr/>
        </p:nvSpPr>
        <p:spPr>
          <a:xfrm>
            <a:off x="1117474" y="2772576"/>
            <a:ext cx="4084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Circe Bold" panose="020B0604020202020204" charset="-52"/>
                <a:cs typeface="Arial" panose="020B0604020202020204" pitchFamily="34" charset="0"/>
              </a:rPr>
              <a:t>ЛЬГОТНЫЙ</a:t>
            </a:r>
            <a:r>
              <a:rPr lang="ru-RU" dirty="0">
                <a:solidFill>
                  <a:srgbClr val="562212"/>
                </a:solidFill>
                <a:latin typeface="Circe Bold" panose="020B0604020202020204" charset="-52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2C5A9C"/>
                </a:solidFill>
                <a:latin typeface="Circe Bold" panose="020B0604020202020204" charset="-52"/>
              </a:rPr>
              <a:t>ЛИЗИНГ</a:t>
            </a:r>
            <a:r>
              <a:rPr lang="ru-RU" dirty="0">
                <a:latin typeface="Circe Bold" panose="020B0604020202020204" charset="-52"/>
              </a:rPr>
              <a:t> </a:t>
            </a:r>
            <a:r>
              <a:rPr lang="ru-RU" dirty="0">
                <a:latin typeface="Circe Bold" panose="020B0604020202020204" charset="-52"/>
                <a:cs typeface="Arial" panose="020B0604020202020204" pitchFamily="34" charset="0"/>
              </a:rPr>
              <a:t>БЕЗ ВЗНОСА  </a:t>
            </a:r>
            <a:r>
              <a:rPr lang="ru-RU" dirty="0">
                <a:solidFill>
                  <a:srgbClr val="562212"/>
                </a:solidFill>
                <a:latin typeface="Circe Bold" panose="020B0604020202020204" charset="-52"/>
                <a:cs typeface="Arial" panose="020B0604020202020204" pitchFamily="34" charset="0"/>
              </a:rPr>
              <a:t>                 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DB0B9D-8E64-15F3-4B09-E4888A54F28E}"/>
              </a:ext>
            </a:extLst>
          </p:cNvPr>
          <p:cNvSpPr txBox="1"/>
          <p:nvPr/>
        </p:nvSpPr>
        <p:spPr>
          <a:xfrm>
            <a:off x="568752" y="3233861"/>
            <a:ext cx="2989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pc="-1" dirty="0">
                <a:latin typeface="Circe" panose="020B0502020203020203" pitchFamily="34" charset="-52"/>
              </a:rPr>
              <a:t>до 50 млн. рублей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729FC-CF3F-4D50-8593-58B6897F16D8}"/>
              </a:ext>
            </a:extLst>
          </p:cNvPr>
          <p:cNvSpPr txBox="1"/>
          <p:nvPr/>
        </p:nvSpPr>
        <p:spPr>
          <a:xfrm>
            <a:off x="216639" y="501597"/>
            <a:ext cx="9477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2C5A9C"/>
                </a:solidFill>
                <a:latin typeface="Circe Bold" panose="020B0602020203020203" pitchFamily="34" charset="-52"/>
              </a:rPr>
              <a:t>ФИНАНСОВЫЕ</a:t>
            </a:r>
            <a:r>
              <a:rPr lang="ru-RU" sz="2800" dirty="0">
                <a:latin typeface="Circe Bold" panose="020B0602020203020203" pitchFamily="34" charset="-52"/>
              </a:rPr>
              <a:t> ИНСТРУМЕНТЫ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D0BC1A-63F5-45AA-B462-E98031BB0750}"/>
              </a:ext>
            </a:extLst>
          </p:cNvPr>
          <p:cNvSpPr txBox="1"/>
          <p:nvPr/>
        </p:nvSpPr>
        <p:spPr>
          <a:xfrm>
            <a:off x="4298330" y="6080562"/>
            <a:ext cx="7970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1" dirty="0">
                <a:solidFill>
                  <a:schemeClr val="bg1"/>
                </a:solidFill>
                <a:latin typeface="Circe"/>
              </a:rPr>
              <a:t>* </a:t>
            </a:r>
            <a:r>
              <a:rPr lang="ru-RU" sz="1600" spc="-1" dirty="0">
                <a:solidFill>
                  <a:schemeClr val="bg1"/>
                </a:solidFill>
                <a:latin typeface="Circe"/>
              </a:rPr>
              <a:t>Информация актуальна на 30.10.2023. Актуальные процентные ставки и полные условия кредитования вы можете узнать у консультантов центра «Мой бизнес»</a:t>
            </a:r>
          </a:p>
        </p:txBody>
      </p:sp>
    </p:spTree>
    <p:extLst>
      <p:ext uri="{BB962C8B-B14F-4D97-AF65-F5344CB8AC3E}">
        <p14:creationId xmlns:p14="http://schemas.microsoft.com/office/powerpoint/2010/main" val="129922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7AD550-DD62-4650-9A3D-724E17CDC6DF}"/>
              </a:ext>
            </a:extLst>
          </p:cNvPr>
          <p:cNvSpPr/>
          <p:nvPr/>
        </p:nvSpPr>
        <p:spPr>
          <a:xfrm>
            <a:off x="0" y="3733014"/>
            <a:ext cx="12192001" cy="3124986"/>
          </a:xfrm>
          <a:prstGeom prst="rect">
            <a:avLst/>
          </a:prstGeom>
          <a:gradFill>
            <a:gsLst>
              <a:gs pos="0">
                <a:srgbClr val="00B0F0"/>
              </a:gs>
              <a:gs pos="78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9A1AF2-5C97-40F8-8F14-7CE13C10B9FF}"/>
              </a:ext>
            </a:extLst>
          </p:cNvPr>
          <p:cNvSpPr txBox="1"/>
          <p:nvPr/>
        </p:nvSpPr>
        <p:spPr>
          <a:xfrm>
            <a:off x="304800" y="1201227"/>
            <a:ext cx="337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800" b="1" dirty="0">
                <a:solidFill>
                  <a:schemeClr val="tx1"/>
                </a:solidFill>
                <a:latin typeface="Circe Bold" panose="020B0604020202020204" charset="-52"/>
                <a:cs typeface="Arial" panose="020B0604020202020204" pitchFamily="34" charset="0"/>
              </a:rPr>
              <a:t>ЛЬГОТНЫЕ</a:t>
            </a:r>
            <a:r>
              <a:rPr lang="ru-RU" sz="1800" b="1" dirty="0">
                <a:latin typeface="Circe Bold" panose="020B0604020202020204" charset="-52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2C5A9C"/>
                </a:solidFill>
                <a:latin typeface="Circe Bold" panose="020B0604020202020204" charset="-52"/>
              </a:rPr>
              <a:t>ЗАЙМЫ</a:t>
            </a:r>
          </a:p>
        </p:txBody>
      </p:sp>
      <p:sp>
        <p:nvSpPr>
          <p:cNvPr id="22" name="Текст 1">
            <a:extLst>
              <a:ext uri="{FF2B5EF4-FFF2-40B4-BE49-F238E27FC236}">
                <a16:creationId xmlns:a16="http://schemas.microsoft.com/office/drawing/2014/main" id="{5328E17B-FBE1-49ED-85B3-8AC020708104}"/>
              </a:ext>
            </a:extLst>
          </p:cNvPr>
          <p:cNvSpPr txBox="1">
            <a:spLocks/>
          </p:cNvSpPr>
          <p:nvPr/>
        </p:nvSpPr>
        <p:spPr>
          <a:xfrm>
            <a:off x="304800" y="459897"/>
            <a:ext cx="8670925" cy="4603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tx1"/>
                </a:solidFill>
              </a:rPr>
              <a:t>МОНОГОРОДА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CDF817F-3A4D-DB38-B186-6BEE13DDB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0920" y="10071"/>
            <a:ext cx="6778684" cy="62516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19A1AF2-5C97-40F8-8F14-7CE13C10B9FF}"/>
              </a:ext>
            </a:extLst>
          </p:cNvPr>
          <p:cNvSpPr txBox="1"/>
          <p:nvPr/>
        </p:nvSpPr>
        <p:spPr>
          <a:xfrm>
            <a:off x="7002052" y="4130662"/>
            <a:ext cx="51899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800" dirty="0">
                <a:solidFill>
                  <a:schemeClr val="bg1"/>
                </a:solidFill>
              </a:rPr>
              <a:t>МОНОГОРОДА</a:t>
            </a:r>
            <a:r>
              <a:rPr lang="ru-RU" sz="1800" dirty="0"/>
              <a:t> </a:t>
            </a:r>
            <a:r>
              <a:rPr lang="ru-RU" sz="1800" dirty="0">
                <a:solidFill>
                  <a:schemeClr val="bg1">
                    <a:lumMod val="75000"/>
                  </a:schemeClr>
                </a:solidFill>
              </a:rPr>
              <a:t>ИРКУТСКОЙ ОБЛАСТИ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chemeClr val="bg1"/>
                </a:solidFill>
                <a:latin typeface="Circe" panose="020B0604020202020204" charset="-52"/>
              </a:rPr>
              <a:t>Саянск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chemeClr val="bg1"/>
                </a:solidFill>
                <a:latin typeface="Circe" panose="020B0604020202020204" charset="-52"/>
              </a:rPr>
              <a:t>Байкальск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chemeClr val="bg1"/>
                </a:solidFill>
                <a:latin typeface="Circe" panose="020B0604020202020204" charset="-52"/>
              </a:rPr>
              <a:t>Усть-Илимск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chemeClr val="bg1"/>
                </a:solidFill>
                <a:latin typeface="Circe" panose="020B0604020202020204" charset="-52"/>
              </a:rPr>
              <a:t>Усолье-Сибирское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chemeClr val="bg1"/>
                </a:solidFill>
                <a:latin typeface="Circe" panose="020B0604020202020204" charset="-52"/>
              </a:rPr>
              <a:t>Тулун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chemeClr val="bg1"/>
                </a:solidFill>
                <a:latin typeface="Circe" panose="020B0604020202020204" charset="-52"/>
              </a:rPr>
              <a:t>Черемхово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chemeClr val="bg1"/>
                </a:solidFill>
                <a:latin typeface="Circe" panose="020B0604020202020204" charset="-52"/>
              </a:rPr>
              <a:t>Железногорск-Илимский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b="1" dirty="0" err="1">
                <a:solidFill>
                  <a:schemeClr val="bg1"/>
                </a:solidFill>
                <a:latin typeface="Circe" panose="020B0604020202020204" charset="-52"/>
              </a:rPr>
              <a:t>Шелехов</a:t>
            </a:r>
            <a:endParaRPr lang="ru-RU" sz="1800" b="1" dirty="0">
              <a:solidFill>
                <a:schemeClr val="bg1"/>
              </a:solidFill>
              <a:latin typeface="Circe" panose="020B0604020202020204" charset="-5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A09491-5E71-43E2-88DE-F947C70ECAF9}"/>
              </a:ext>
            </a:extLst>
          </p:cNvPr>
          <p:cNvSpPr txBox="1"/>
          <p:nvPr/>
        </p:nvSpPr>
        <p:spPr>
          <a:xfrm>
            <a:off x="304799" y="1587979"/>
            <a:ext cx="53428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800" b="1" spc="-1" dirty="0">
                <a:solidFill>
                  <a:schemeClr val="tx1"/>
                </a:solidFill>
                <a:latin typeface="Circe" panose="020B0502020203020203" pitchFamily="34" charset="-52"/>
              </a:rPr>
              <a:t>от</a:t>
            </a:r>
            <a:r>
              <a:rPr lang="ru-RU" sz="1800" b="1" strike="noStrike" spc="-1" dirty="0">
                <a:solidFill>
                  <a:schemeClr val="tx1"/>
                </a:solidFill>
                <a:latin typeface="Circe" panose="020B0502020203020203" pitchFamily="34" charset="-52"/>
              </a:rPr>
              <a:t> 5 млн. рублей </a:t>
            </a: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chemeClr val="tx1"/>
                </a:solidFill>
                <a:latin typeface="Circe" panose="020B0502020203020203" pitchFamily="34" charset="-52"/>
              </a:rPr>
              <a:t>ставка 1% - 5%</a:t>
            </a:r>
          </a:p>
          <a:p>
            <a:pPr>
              <a:lnSpc>
                <a:spcPct val="100000"/>
              </a:lnSpc>
            </a:pPr>
            <a:endParaRPr lang="ru-RU" sz="1800" b="1" i="1" spc="-1" dirty="0">
              <a:solidFill>
                <a:schemeClr val="tx1"/>
              </a:solidFill>
              <a:latin typeface="Circe" panose="020B0502020203020203" pitchFamily="34" charset="-52"/>
            </a:endParaRPr>
          </a:p>
          <a:p>
            <a:pPr>
              <a:lnSpc>
                <a:spcPct val="100000"/>
              </a:lnSpc>
            </a:pPr>
            <a:r>
              <a:rPr lang="ru-RU" sz="1800" b="1" i="1" spc="-1" dirty="0">
                <a:solidFill>
                  <a:schemeClr val="tx1"/>
                </a:solidFill>
                <a:latin typeface="Circe" panose="020B0502020203020203" pitchFamily="34" charset="-52"/>
              </a:rPr>
              <a:t>Кроме оптовой и </a:t>
            </a:r>
          </a:p>
          <a:p>
            <a:pPr>
              <a:lnSpc>
                <a:spcPct val="100000"/>
              </a:lnSpc>
            </a:pPr>
            <a:r>
              <a:rPr lang="ru-RU" sz="1800" b="1" i="1" spc="-1" dirty="0">
                <a:solidFill>
                  <a:schemeClr val="tx1"/>
                </a:solidFill>
                <a:latin typeface="Circe" panose="020B0502020203020203" pitchFamily="34" charset="-52"/>
              </a:rPr>
              <a:t>розничной торговли</a:t>
            </a:r>
            <a:endParaRPr lang="ru-RU" sz="1600" b="0" i="1" strike="noStrike" spc="-1" dirty="0">
              <a:solidFill>
                <a:schemeClr val="tx1"/>
              </a:solidFill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7001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A7AD550-DD62-4650-9A3D-724E17CDC6DF}"/>
              </a:ext>
            </a:extLst>
          </p:cNvPr>
          <p:cNvSpPr/>
          <p:nvPr/>
        </p:nvSpPr>
        <p:spPr>
          <a:xfrm>
            <a:off x="8856618" y="0"/>
            <a:ext cx="3335382" cy="6877159"/>
          </a:xfrm>
          <a:prstGeom prst="rect">
            <a:avLst/>
          </a:prstGeom>
          <a:gradFill>
            <a:gsLst>
              <a:gs pos="0">
                <a:srgbClr val="00B0F0"/>
              </a:gs>
              <a:gs pos="78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4C9275F-218F-4BD6-A8BE-B12E666134D3}"/>
              </a:ext>
            </a:extLst>
          </p:cNvPr>
          <p:cNvSpPr/>
          <p:nvPr/>
        </p:nvSpPr>
        <p:spPr>
          <a:xfrm>
            <a:off x="6983432" y="1191700"/>
            <a:ext cx="4284663" cy="47094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EDC417-26E8-414F-89BF-AF7C363CFF05}"/>
              </a:ext>
            </a:extLst>
          </p:cNvPr>
          <p:cNvSpPr txBox="1"/>
          <p:nvPr/>
        </p:nvSpPr>
        <p:spPr>
          <a:xfrm>
            <a:off x="7210445" y="1788860"/>
            <a:ext cx="24257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500" dirty="0">
                <a:latin typeface="Circe" panose="020B0502020203020203" pitchFamily="34" charset="-52"/>
              </a:rPr>
              <a:t>Сумма </a:t>
            </a:r>
            <a:br>
              <a:rPr lang="ru-RU" sz="1500" dirty="0">
                <a:latin typeface="Circe" panose="020B0502020203020203" pitchFamily="34" charset="-52"/>
              </a:rPr>
            </a:br>
            <a:r>
              <a:rPr lang="ru-RU" sz="1500" dirty="0">
                <a:latin typeface="Circe" panose="020B0502020203020203" pitchFamily="34" charset="-52"/>
              </a:rPr>
              <a:t>кредита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E564DD-C765-4816-882B-1CCE573799D0}"/>
              </a:ext>
            </a:extLst>
          </p:cNvPr>
          <p:cNvSpPr txBox="1"/>
          <p:nvPr/>
        </p:nvSpPr>
        <p:spPr>
          <a:xfrm>
            <a:off x="8199232" y="1846916"/>
            <a:ext cx="2786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500" dirty="0">
                <a:solidFill>
                  <a:srgbClr val="2C5A9C"/>
                </a:solidFill>
                <a:latin typeface="Circe Bold" panose="020B0602020203020203" pitchFamily="34" charset="-52"/>
              </a:rPr>
              <a:t>от </a:t>
            </a:r>
            <a:r>
              <a:rPr lang="ru-RU" sz="3200" dirty="0">
                <a:solidFill>
                  <a:srgbClr val="2C5A9C"/>
                </a:solidFill>
                <a:latin typeface="Circe Bold" panose="020B0602020203020203" pitchFamily="34" charset="-52"/>
              </a:rPr>
              <a:t>50 </a:t>
            </a:r>
            <a:r>
              <a:rPr lang="ru-RU" sz="1500" dirty="0">
                <a:solidFill>
                  <a:srgbClr val="2C5A9C"/>
                </a:solidFill>
                <a:latin typeface="Circe Bold" panose="020B0602020203020203" pitchFamily="34" charset="-52"/>
              </a:rPr>
              <a:t>млн. до </a:t>
            </a:r>
            <a:r>
              <a:rPr lang="ru-RU" sz="3200" dirty="0">
                <a:solidFill>
                  <a:srgbClr val="2C5A9C"/>
                </a:solidFill>
                <a:latin typeface="Circe Bold" panose="020B0602020203020203" pitchFamily="34" charset="-52"/>
              </a:rPr>
              <a:t>2 </a:t>
            </a:r>
            <a:r>
              <a:rPr lang="ru-RU" sz="1500" dirty="0">
                <a:solidFill>
                  <a:srgbClr val="2C5A9C"/>
                </a:solidFill>
                <a:latin typeface="Circe Bold" panose="020B0602020203020203" pitchFamily="34" charset="-52"/>
              </a:rPr>
              <a:t>млрд. руб.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C635F704-B5FE-469D-A5FE-3738745687B1}"/>
              </a:ext>
            </a:extLst>
          </p:cNvPr>
          <p:cNvCxnSpPr>
            <a:cxnSpLocks/>
          </p:cNvCxnSpPr>
          <p:nvPr/>
        </p:nvCxnSpPr>
        <p:spPr>
          <a:xfrm>
            <a:off x="7279228" y="2550433"/>
            <a:ext cx="3681347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9BD3DB2-5553-49A6-9847-061D71CCEE35}"/>
              </a:ext>
            </a:extLst>
          </p:cNvPr>
          <p:cNvSpPr txBox="1"/>
          <p:nvPr/>
        </p:nvSpPr>
        <p:spPr>
          <a:xfrm>
            <a:off x="7210445" y="2821936"/>
            <a:ext cx="9887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500" dirty="0">
                <a:latin typeface="Circe" panose="020B0502020203020203" pitchFamily="34" charset="-52"/>
              </a:rPr>
              <a:t>Ставка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A2B191-5280-4BA6-AF0E-B903DAC3F2AF}"/>
              </a:ext>
            </a:extLst>
          </p:cNvPr>
          <p:cNvSpPr txBox="1"/>
          <p:nvPr/>
        </p:nvSpPr>
        <p:spPr>
          <a:xfrm>
            <a:off x="8199232" y="2648034"/>
            <a:ext cx="2786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500" dirty="0">
                <a:solidFill>
                  <a:srgbClr val="2C5A9C"/>
                </a:solidFill>
                <a:latin typeface="Circe Bold" panose="020B0602020203020203" pitchFamily="34" charset="-52"/>
              </a:rPr>
              <a:t>до </a:t>
            </a:r>
            <a:r>
              <a:rPr lang="ru-RU" sz="3200" dirty="0">
                <a:solidFill>
                  <a:srgbClr val="2C5A9C"/>
                </a:solidFill>
                <a:latin typeface="Circe Bold" panose="020B0602020203020203" pitchFamily="34" charset="-52"/>
              </a:rPr>
              <a:t>4% </a:t>
            </a:r>
            <a:r>
              <a:rPr lang="ru-RU" sz="1500" dirty="0">
                <a:solidFill>
                  <a:srgbClr val="2C5A9C"/>
                </a:solidFill>
                <a:latin typeface="Circe Bold" panose="020B0602020203020203" pitchFamily="34" charset="-52"/>
              </a:rPr>
              <a:t>для микро</a:t>
            </a:r>
            <a:r>
              <a:rPr lang="en-US" sz="1500" dirty="0">
                <a:solidFill>
                  <a:srgbClr val="2C5A9C"/>
                </a:solidFill>
                <a:latin typeface="Circe Bold" panose="020B0602020203020203" pitchFamily="34" charset="-52"/>
              </a:rPr>
              <a:t>/</a:t>
            </a:r>
            <a:r>
              <a:rPr lang="ru-RU" sz="1500" dirty="0">
                <a:solidFill>
                  <a:srgbClr val="2C5A9C"/>
                </a:solidFill>
                <a:latin typeface="Circe Bold" panose="020B0602020203020203" pitchFamily="34" charset="-52"/>
              </a:rPr>
              <a:t>малых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3F3D7F-28DD-482C-ADA5-7BC5789DE3A9}"/>
              </a:ext>
            </a:extLst>
          </p:cNvPr>
          <p:cNvSpPr txBox="1"/>
          <p:nvPr/>
        </p:nvSpPr>
        <p:spPr>
          <a:xfrm>
            <a:off x="8199231" y="3242286"/>
            <a:ext cx="2786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500" dirty="0">
                <a:solidFill>
                  <a:srgbClr val="2C5A9C"/>
                </a:solidFill>
                <a:latin typeface="Circe Bold" panose="020B0602020203020203" pitchFamily="34" charset="-52"/>
              </a:rPr>
              <a:t>до </a:t>
            </a:r>
            <a:r>
              <a:rPr lang="ru-RU" sz="3200" dirty="0">
                <a:solidFill>
                  <a:srgbClr val="2C5A9C"/>
                </a:solidFill>
                <a:latin typeface="Circe Bold" panose="020B0602020203020203" pitchFamily="34" charset="-52"/>
              </a:rPr>
              <a:t>2,5% </a:t>
            </a:r>
            <a:r>
              <a:rPr lang="ru-RU" sz="1500" dirty="0">
                <a:solidFill>
                  <a:srgbClr val="2C5A9C"/>
                </a:solidFill>
                <a:latin typeface="Circe Bold" panose="020B0602020203020203" pitchFamily="34" charset="-52"/>
              </a:rPr>
              <a:t>для средних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881085E1-6F02-4266-862B-57EDCEE87256}"/>
              </a:ext>
            </a:extLst>
          </p:cNvPr>
          <p:cNvSpPr/>
          <p:nvPr/>
        </p:nvSpPr>
        <p:spPr>
          <a:xfrm>
            <a:off x="6983432" y="4194630"/>
            <a:ext cx="4284663" cy="1724730"/>
          </a:xfrm>
          <a:prstGeom prst="rect">
            <a:avLst/>
          </a:prstGeom>
          <a:solidFill>
            <a:schemeClr val="bg1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11510A-3BDF-46D4-85E6-B6AF238A7CCA}"/>
              </a:ext>
            </a:extLst>
          </p:cNvPr>
          <p:cNvSpPr txBox="1"/>
          <p:nvPr/>
        </p:nvSpPr>
        <p:spPr>
          <a:xfrm>
            <a:off x="7210445" y="4509258"/>
            <a:ext cx="9887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500" dirty="0">
                <a:latin typeface="Circe" panose="020B0502020203020203" pitchFamily="34" charset="-52"/>
              </a:rPr>
              <a:t>Цели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1287A33-B1E5-431D-8AD2-44B55DEAC83A}"/>
              </a:ext>
            </a:extLst>
          </p:cNvPr>
          <p:cNvSpPr txBox="1"/>
          <p:nvPr/>
        </p:nvSpPr>
        <p:spPr>
          <a:xfrm>
            <a:off x="8199231" y="4509257"/>
            <a:ext cx="27867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500" dirty="0">
                <a:latin typeface="Circe" panose="020B0502020203020203" pitchFamily="34" charset="-52"/>
              </a:rPr>
              <a:t>на инвестиционные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CEE1C1-B1A9-4154-B353-2331E33126C6}"/>
              </a:ext>
            </a:extLst>
          </p:cNvPr>
          <p:cNvSpPr txBox="1"/>
          <p:nvPr/>
        </p:nvSpPr>
        <p:spPr>
          <a:xfrm>
            <a:off x="7210445" y="4985269"/>
            <a:ext cx="24257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500" dirty="0">
                <a:latin typeface="Circe" panose="020B0502020203020203" pitchFamily="34" charset="-52"/>
              </a:rPr>
              <a:t>Лимит на</a:t>
            </a:r>
            <a:br>
              <a:rPr lang="ru-RU" sz="1500" dirty="0">
                <a:latin typeface="Circe" panose="020B0502020203020203" pitchFamily="34" charset="-52"/>
              </a:rPr>
            </a:br>
            <a:r>
              <a:rPr lang="ru-RU" sz="1500" dirty="0">
                <a:latin typeface="Circe" panose="020B0502020203020203" pitchFamily="34" charset="-52"/>
              </a:rPr>
              <a:t>2023 год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9AB08E6-854F-411E-8C03-4038337EFDE6}"/>
              </a:ext>
            </a:extLst>
          </p:cNvPr>
          <p:cNvSpPr txBox="1"/>
          <p:nvPr/>
        </p:nvSpPr>
        <p:spPr>
          <a:xfrm>
            <a:off x="8199232" y="5005225"/>
            <a:ext cx="2786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3200" dirty="0">
                <a:solidFill>
                  <a:srgbClr val="0B9BDC"/>
                </a:solidFill>
                <a:latin typeface="Circe Bold" panose="020B0602020203020203" pitchFamily="34" charset="-52"/>
              </a:rPr>
              <a:t>100 </a:t>
            </a:r>
            <a:r>
              <a:rPr lang="ru-RU" sz="1500" dirty="0">
                <a:solidFill>
                  <a:srgbClr val="0B9BDC"/>
                </a:solidFill>
                <a:latin typeface="Circe Bold" panose="020B0602020203020203" pitchFamily="34" charset="-52"/>
              </a:rPr>
              <a:t>млрд. руб.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994865E-05E7-4885-90CD-9F9DB1418627}"/>
              </a:ext>
            </a:extLst>
          </p:cNvPr>
          <p:cNvGrpSpPr/>
          <p:nvPr/>
        </p:nvGrpSpPr>
        <p:grpSpPr>
          <a:xfrm>
            <a:off x="371984" y="878077"/>
            <a:ext cx="6096000" cy="4709463"/>
            <a:chOff x="5988957" y="1206627"/>
            <a:chExt cx="6096000" cy="470946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A729FC-CF3F-4D50-8593-58B6897F16D8}"/>
                </a:ext>
              </a:extLst>
            </p:cNvPr>
            <p:cNvSpPr txBox="1"/>
            <p:nvPr/>
          </p:nvSpPr>
          <p:spPr>
            <a:xfrm>
              <a:off x="5988957" y="1206627"/>
              <a:ext cx="59431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Circe Bold" panose="020B0602020203020203" pitchFamily="34" charset="-52"/>
                </a:rPr>
                <a:t>КРЕДИТНО-ГАРАНТИЙНЫЙ МЕХАНИЗМ</a:t>
              </a:r>
            </a:p>
          </p:txBody>
        </p:sp>
        <p:sp>
          <p:nvSpPr>
            <p:cNvPr id="44" name="Текст 1">
              <a:extLst>
                <a:ext uri="{FF2B5EF4-FFF2-40B4-BE49-F238E27FC236}">
                  <a16:creationId xmlns:a16="http://schemas.microsoft.com/office/drawing/2014/main" id="{31B0AD91-41E5-4917-8C75-DCB307E09AE9}"/>
                </a:ext>
              </a:extLst>
            </p:cNvPr>
            <p:cNvSpPr txBox="1">
              <a:spLocks/>
            </p:cNvSpPr>
            <p:nvPr/>
          </p:nvSpPr>
          <p:spPr>
            <a:xfrm>
              <a:off x="5988957" y="3383903"/>
              <a:ext cx="5826854" cy="291219"/>
            </a:xfrm>
            <a:prstGeom prst="rect">
              <a:avLst/>
            </a:prstGeom>
          </p:spPr>
          <p:txBody>
            <a:bodyPr/>
            <a:lstStyle>
              <a:lvl1pPr marL="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rgbClr val="5E3427"/>
                  </a:solidFill>
                  <a:latin typeface="Circe Bold" panose="020B0602020203020203" pitchFamily="34" charset="-52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000" dirty="0">
                  <a:solidFill>
                    <a:schemeClr val="tx1"/>
                  </a:solidFill>
                  <a:latin typeface="Circe Bold" panose="020B0604020202020204" charset="-52"/>
                  <a:cs typeface="Arial" panose="020B0604020202020204" pitchFamily="34" charset="0"/>
                </a:rPr>
                <a:t>ПРИОРИТЕТНЫЕ ОТРАСЛИ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FD614AC-90D1-4DF6-8F65-28C151E03CBE}"/>
                </a:ext>
              </a:extLst>
            </p:cNvPr>
            <p:cNvSpPr txBox="1"/>
            <p:nvPr/>
          </p:nvSpPr>
          <p:spPr>
            <a:xfrm>
              <a:off x="6215968" y="3900154"/>
              <a:ext cx="4896297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ru-RU" sz="1600" dirty="0">
                  <a:latin typeface="Circe" panose="020B0502020203020203" pitchFamily="34" charset="-52"/>
                </a:rPr>
                <a:t>ОБРАБАТЫВАЮЩЕЕ ПРОИЗВОДСТВО</a:t>
              </a:r>
            </a:p>
            <a:p>
              <a:pPr>
                <a:spcAft>
                  <a:spcPts val="1800"/>
                </a:spcAft>
              </a:pPr>
              <a:r>
                <a:rPr lang="ru-RU" sz="1600" dirty="0">
                  <a:latin typeface="Circe" panose="020B0502020203020203" pitchFamily="34" charset="-52"/>
                </a:rPr>
                <a:t>ЛОГИСТИКА</a:t>
              </a:r>
            </a:p>
            <a:p>
              <a:pPr>
                <a:spcAft>
                  <a:spcPts val="1800"/>
                </a:spcAft>
              </a:pPr>
              <a:r>
                <a:rPr lang="ru-RU" sz="1600" dirty="0">
                  <a:latin typeface="Circe" panose="020B0502020203020203" pitchFamily="34" charset="-52"/>
                </a:rPr>
                <a:t>ГОСТИНИЧНЫХ БИЗНЕС</a:t>
              </a:r>
            </a:p>
            <a:p>
              <a:pPr>
                <a:spcAft>
                  <a:spcPts val="1800"/>
                </a:spcAft>
              </a:pPr>
              <a:r>
                <a:rPr lang="ru-RU" sz="1600" dirty="0">
                  <a:latin typeface="Circe" panose="020B0502020203020203" pitchFamily="34" charset="-52"/>
                </a:rPr>
                <a:t>ДЕЯТЕЛЬНОСТЬ ПРОФЕССИОНАЛЬНАЯ,</a:t>
              </a:r>
              <a:br>
                <a:rPr lang="en-US" sz="1600" dirty="0">
                  <a:latin typeface="Circe" panose="020B0502020203020203" pitchFamily="34" charset="-52"/>
                </a:rPr>
              </a:br>
              <a:r>
                <a:rPr lang="ru-RU" sz="1600" dirty="0">
                  <a:latin typeface="Circe" panose="020B0502020203020203" pitchFamily="34" charset="-52"/>
                </a:rPr>
                <a:t>НАУЧНАЯ И ТЕХНИЧЕСКАЯ</a:t>
              </a:r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5F48F6CC-8F6F-49E7-B106-08483A625569}"/>
                </a:ext>
              </a:extLst>
            </p:cNvPr>
            <p:cNvSpPr/>
            <p:nvPr/>
          </p:nvSpPr>
          <p:spPr>
            <a:xfrm>
              <a:off x="6069652" y="3983152"/>
              <a:ext cx="79866" cy="79866"/>
            </a:xfrm>
            <a:prstGeom prst="ellipse">
              <a:avLst/>
            </a:prstGeom>
            <a:solidFill>
              <a:srgbClr val="0B9B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A609C3CB-803D-4CCA-B534-295BA7EED54F}"/>
                </a:ext>
              </a:extLst>
            </p:cNvPr>
            <p:cNvSpPr/>
            <p:nvPr/>
          </p:nvSpPr>
          <p:spPr>
            <a:xfrm>
              <a:off x="6066386" y="4481540"/>
              <a:ext cx="79866" cy="79866"/>
            </a:xfrm>
            <a:prstGeom prst="ellipse">
              <a:avLst/>
            </a:prstGeom>
            <a:solidFill>
              <a:srgbClr val="0B9B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355766CD-8C3B-4854-B0D9-F314EDF99327}"/>
                </a:ext>
              </a:extLst>
            </p:cNvPr>
            <p:cNvSpPr/>
            <p:nvPr/>
          </p:nvSpPr>
          <p:spPr>
            <a:xfrm>
              <a:off x="6066386" y="4939995"/>
              <a:ext cx="79866" cy="79866"/>
            </a:xfrm>
            <a:prstGeom prst="ellipse">
              <a:avLst/>
            </a:prstGeom>
            <a:solidFill>
              <a:srgbClr val="0B9B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96E41CC6-A50B-42E7-AD77-221750A51961}"/>
                </a:ext>
              </a:extLst>
            </p:cNvPr>
            <p:cNvSpPr/>
            <p:nvPr/>
          </p:nvSpPr>
          <p:spPr>
            <a:xfrm>
              <a:off x="6061311" y="5461179"/>
              <a:ext cx="79866" cy="79866"/>
            </a:xfrm>
            <a:prstGeom prst="ellipse">
              <a:avLst/>
            </a:prstGeom>
            <a:solidFill>
              <a:srgbClr val="0B9B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A7E4C3C-76B1-4C99-B66A-19CCB0473CC9}"/>
                </a:ext>
              </a:extLst>
            </p:cNvPr>
            <p:cNvSpPr txBox="1"/>
            <p:nvPr/>
          </p:nvSpPr>
          <p:spPr>
            <a:xfrm>
              <a:off x="5988957" y="2235541"/>
              <a:ext cx="60960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spc="-1" dirty="0">
                  <a:latin typeface="Circe"/>
                </a:rPr>
                <a:t>ПРОГРАММА «ПСК» – 1764</a:t>
              </a:r>
            </a:p>
            <a:p>
              <a:r>
                <a:rPr lang="ru-RU" sz="1800" spc="-1" dirty="0">
                  <a:solidFill>
                    <a:srgbClr val="0B9BDC"/>
                  </a:solidFill>
                  <a:latin typeface="Circe"/>
                </a:rPr>
                <a:t>ГАРАНТИРОВАННАЯ ЛЬГОТНАЯ ПРОЦЕНТНАЯ СТАВКА ДЛЯ ЗАЕМЩИКА НА 5 ЛЕТ</a:t>
              </a: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8519516" y="2635396"/>
            <a:ext cx="668503" cy="530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8486574" y="2713455"/>
            <a:ext cx="8955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-1" dirty="0">
                <a:solidFill>
                  <a:srgbClr val="2C5A9C"/>
                </a:solidFill>
                <a:latin typeface="Arial Black" panose="020B0A04020102020204" pitchFamily="34" charset="0"/>
              </a:rPr>
              <a:t>9 %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519516" y="3318489"/>
            <a:ext cx="98950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8481836" y="3335571"/>
            <a:ext cx="12761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-1" dirty="0">
                <a:solidFill>
                  <a:srgbClr val="2C5A9C"/>
                </a:solidFill>
                <a:latin typeface="Arial Black" panose="020B0A04020102020204" pitchFamily="34" charset="0"/>
              </a:rPr>
              <a:t>7,5 %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D0BC1A-63F5-45AA-B462-E98031BB0750}"/>
              </a:ext>
            </a:extLst>
          </p:cNvPr>
          <p:cNvSpPr txBox="1"/>
          <p:nvPr/>
        </p:nvSpPr>
        <p:spPr>
          <a:xfrm>
            <a:off x="484271" y="6092163"/>
            <a:ext cx="7970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1" dirty="0">
                <a:latin typeface="Circe"/>
              </a:rPr>
              <a:t>* </a:t>
            </a:r>
            <a:r>
              <a:rPr lang="ru-RU" sz="1600" spc="-1" dirty="0">
                <a:latin typeface="Circe"/>
              </a:rPr>
              <a:t>Информация актуальна на 30.10.2023. Актуальные процентные ставки и полные условия кредитования вы можете узнать у консультантов центра «Мой бизнес»</a:t>
            </a:r>
          </a:p>
        </p:txBody>
      </p:sp>
    </p:spTree>
    <p:extLst>
      <p:ext uri="{BB962C8B-B14F-4D97-AF65-F5344CB8AC3E}">
        <p14:creationId xmlns:p14="http://schemas.microsoft.com/office/powerpoint/2010/main" val="3495699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1682">
            <a:off x="-694322" y="3538835"/>
            <a:ext cx="3964073" cy="12418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72" y="1115643"/>
            <a:ext cx="6001127" cy="412577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7AD550-DD62-4650-9A3D-724E17CDC6DF}"/>
              </a:ext>
            </a:extLst>
          </p:cNvPr>
          <p:cNvSpPr/>
          <p:nvPr/>
        </p:nvSpPr>
        <p:spPr>
          <a:xfrm>
            <a:off x="0" y="5231876"/>
            <a:ext cx="12192000" cy="1629102"/>
          </a:xfrm>
          <a:prstGeom prst="rect">
            <a:avLst/>
          </a:prstGeom>
          <a:solidFill>
            <a:srgbClr val="2C5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43F49245-0071-410D-9201-59364C0F6D9F}"/>
              </a:ext>
            </a:extLst>
          </p:cNvPr>
          <p:cNvSpPr/>
          <p:nvPr/>
        </p:nvSpPr>
        <p:spPr>
          <a:xfrm>
            <a:off x="11306339" y="3879436"/>
            <a:ext cx="260350" cy="2603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F17CC4AB-38D7-4E9B-9BBD-04411B74AD34}"/>
              </a:ext>
            </a:extLst>
          </p:cNvPr>
          <p:cNvSpPr txBox="1">
            <a:spLocks/>
          </p:cNvSpPr>
          <p:nvPr/>
        </p:nvSpPr>
        <p:spPr>
          <a:xfrm>
            <a:off x="4238625" y="2072463"/>
            <a:ext cx="3714750" cy="37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irce Bold" panose="020B0602020203020203" pitchFamily="34" charset="-52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4A68348-EA2A-4D2D-9A78-6F6953AAC392}"/>
              </a:ext>
            </a:extLst>
          </p:cNvPr>
          <p:cNvSpPr/>
          <p:nvPr/>
        </p:nvSpPr>
        <p:spPr>
          <a:xfrm>
            <a:off x="310513" y="1143294"/>
            <a:ext cx="5441393" cy="24188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6853D9-5A18-49F2-A807-AEFD369B11AC}"/>
              </a:ext>
            </a:extLst>
          </p:cNvPr>
          <p:cNvSpPr txBox="1"/>
          <p:nvPr/>
        </p:nvSpPr>
        <p:spPr>
          <a:xfrm>
            <a:off x="310513" y="1735069"/>
            <a:ext cx="521359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Сертификация, декларирование продукции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Р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азработка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 ТУ, СТО на выпускаемую продукцию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e" panose="020B0502020203020203" pitchFamily="34" charset="-52"/>
              <a:ea typeface="+mn-ea"/>
              <a:cs typeface="Lato Ligh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589922-8835-44B5-A37C-1886D4E94C1C}"/>
              </a:ext>
            </a:extLst>
          </p:cNvPr>
          <p:cNvSpPr txBox="1"/>
          <p:nvPr/>
        </p:nvSpPr>
        <p:spPr>
          <a:xfrm>
            <a:off x="1756395" y="1243763"/>
            <a:ext cx="2928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C5A9C"/>
                </a:solidFill>
                <a:latin typeface="Circe Bold" panose="020B0602020203020203" pitchFamily="34" charset="-52"/>
              </a:rPr>
              <a:t>СОПРОВОЖДЕНИЕ</a:t>
            </a:r>
          </a:p>
        </p:txBody>
      </p:sp>
      <p:graphicFrame>
        <p:nvGraphicFramePr>
          <p:cNvPr id="32" name="Таблица 31">
            <a:extLst>
              <a:ext uri="{FF2B5EF4-FFF2-40B4-BE49-F238E27FC236}">
                <a16:creationId xmlns:a16="http://schemas.microsoft.com/office/drawing/2014/main" id="{405131F6-CD48-4D4C-8854-8D31E25016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408861"/>
              </p:ext>
            </p:extLst>
          </p:nvPr>
        </p:nvGraphicFramePr>
        <p:xfrm>
          <a:off x="2022316" y="5241418"/>
          <a:ext cx="7731821" cy="133842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731821">
                  <a:extLst>
                    <a:ext uri="{9D8B030D-6E8A-4147-A177-3AD203B41FA5}">
                      <a16:colId xmlns:a16="http://schemas.microsoft.com/office/drawing/2014/main" val="2801943788"/>
                    </a:ext>
                  </a:extLst>
                </a:gridCol>
              </a:tblGrid>
              <a:tr h="8357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Частичная оплата услуг исполнителей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5A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501323"/>
                  </a:ext>
                </a:extLst>
              </a:tr>
              <a:tr h="5026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до 100 000 руб.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36002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53A9A7E5-D7AF-4A94-ADCD-13CA988085DA}"/>
              </a:ext>
            </a:extLst>
          </p:cNvPr>
          <p:cNvSpPr txBox="1"/>
          <p:nvPr/>
        </p:nvSpPr>
        <p:spPr>
          <a:xfrm>
            <a:off x="2503225" y="3941511"/>
            <a:ext cx="34305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ru-RU" sz="1600" kern="0" dirty="0">
                <a:effectLst/>
              </a:rPr>
              <a:t> </a:t>
            </a:r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ED5539"/>
                </a:solidFill>
                <a:effectLst/>
                <a:uLnTx/>
                <a:uFillTx/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Фонд софинансирует до 75 % </a:t>
            </a:r>
            <a:b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ED5539"/>
                </a:solidFill>
                <a:effectLst/>
                <a:uLnTx/>
                <a:uFillTx/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</a:br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ED5539"/>
                </a:solidFill>
                <a:effectLst/>
                <a:uLnTx/>
                <a:uFillTx/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от стоимости услуги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BCE71894-F692-4B26-82FC-0EF3A102D4E7}"/>
              </a:ext>
            </a:extLst>
          </p:cNvPr>
          <p:cNvSpPr/>
          <p:nvPr/>
        </p:nvSpPr>
        <p:spPr>
          <a:xfrm>
            <a:off x="6070521" y="1115644"/>
            <a:ext cx="5492731" cy="24465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F86D17-FDB2-458C-BB16-3FF877A26AEC}"/>
              </a:ext>
            </a:extLst>
          </p:cNvPr>
          <p:cNvSpPr txBox="1"/>
          <p:nvPr/>
        </p:nvSpPr>
        <p:spPr>
          <a:xfrm>
            <a:off x="6107577" y="1598438"/>
            <a:ext cx="5058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ea typeface="+mn-ea"/>
                <a:cs typeface="Lato Light"/>
              </a:rPr>
              <a:t>Финансовый или управленческий аудит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e" panose="020B0502020203020203" pitchFamily="34" charset="-52"/>
              <a:ea typeface="+mn-ea"/>
              <a:cs typeface="Lato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ea typeface="+mn-ea"/>
                <a:cs typeface="Lato Light"/>
              </a:rPr>
              <a:t>Технический аудит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Circe" panose="020B0502020203020203" pitchFamily="34" charset="-52"/>
                <a:cs typeface="Lato Light"/>
              </a:rPr>
              <a:t>Инженерно-консультационные, </a:t>
            </a: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Circe" panose="020B0502020203020203" pitchFamily="34" charset="-52"/>
                <a:cs typeface="Lato Light"/>
              </a:rPr>
              <a:t>      проектно-конструкторские и расчётно-                  </a:t>
            </a: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Circe" panose="020B0502020203020203" pitchFamily="34" charset="-52"/>
                <a:cs typeface="Lato Light"/>
              </a:rPr>
              <a:t>       аналитические услуги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Circe" panose="020B0502020203020203" pitchFamily="34" charset="-52"/>
                <a:cs typeface="Lato Light"/>
              </a:rPr>
              <a:t>Программы развития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e" panose="020B0502020203020203" pitchFamily="34" charset="-52"/>
              <a:ea typeface="+mn-ea"/>
              <a:cs typeface="Lato Ligh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6C6C85-420E-4336-A677-330413E462BE}"/>
              </a:ext>
            </a:extLst>
          </p:cNvPr>
          <p:cNvSpPr txBox="1"/>
          <p:nvPr/>
        </p:nvSpPr>
        <p:spPr>
          <a:xfrm>
            <a:off x="7151199" y="1268025"/>
            <a:ext cx="3150951" cy="34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C5A9C"/>
                </a:solidFill>
                <a:effectLst/>
                <a:uLnTx/>
                <a:uFillTx/>
                <a:latin typeface="Circe Bold" panose="020B0602020203020203" pitchFamily="34" charset="-52"/>
                <a:cs typeface="Times New Roman" panose="02020603050405020304" pitchFamily="18" charset="0"/>
              </a:rPr>
              <a:t>АУДИТ И РАЗРАБОТКА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A9A7E5-D7AF-4A94-ADCD-13CA988085DA}"/>
              </a:ext>
            </a:extLst>
          </p:cNvPr>
          <p:cNvSpPr txBox="1"/>
          <p:nvPr/>
        </p:nvSpPr>
        <p:spPr>
          <a:xfrm>
            <a:off x="5933763" y="3872646"/>
            <a:ext cx="34305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ru-RU" sz="1600" kern="0" dirty="0">
                <a:effectLst/>
              </a:rPr>
              <a:t> </a:t>
            </a:r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ED5539"/>
                </a:solidFill>
                <a:effectLst/>
                <a:uLnTx/>
                <a:uFillTx/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Фонд софинансирует до 80 % </a:t>
            </a:r>
            <a:b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ED5539"/>
                </a:solidFill>
                <a:effectLst/>
                <a:uLnTx/>
                <a:uFillTx/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</a:br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ED5539"/>
                </a:solidFill>
                <a:effectLst/>
                <a:uLnTx/>
                <a:uFillTx/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от стоимости услуги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729FC-CF3F-4D50-8593-58B6897F16D8}"/>
              </a:ext>
            </a:extLst>
          </p:cNvPr>
          <p:cNvSpPr txBox="1"/>
          <p:nvPr/>
        </p:nvSpPr>
        <p:spPr>
          <a:xfrm>
            <a:off x="213202" y="349639"/>
            <a:ext cx="1135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2C5A9C"/>
                </a:solidFill>
                <a:latin typeface="Circe Bold" panose="020B0602020203020203" pitchFamily="34" charset="-52"/>
              </a:rPr>
              <a:t>ОТРАСЛЕВАЯ </a:t>
            </a:r>
            <a:r>
              <a:rPr lang="ru-RU" sz="2800" dirty="0">
                <a:latin typeface="Circe Bold" panose="020B0602020203020203" pitchFamily="34" charset="-52"/>
              </a:rPr>
              <a:t>ПОДДЕРЖКА</a:t>
            </a:r>
          </a:p>
        </p:txBody>
      </p:sp>
    </p:spTree>
    <p:extLst>
      <p:ext uri="{BB962C8B-B14F-4D97-AF65-F5344CB8AC3E}">
        <p14:creationId xmlns:p14="http://schemas.microsoft.com/office/powerpoint/2010/main" val="59831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4C88AC-6B57-49EA-9548-41DC1101A79B}"/>
              </a:ext>
            </a:extLst>
          </p:cNvPr>
          <p:cNvSpPr txBox="1"/>
          <p:nvPr/>
        </p:nvSpPr>
        <p:spPr>
          <a:xfrm>
            <a:off x="5316516" y="424709"/>
            <a:ext cx="7845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irce Bold" panose="020B0602020203020203" pitchFamily="34" charset="-52"/>
              </a:rPr>
              <a:t>ВЫВОД ТОВАРОВ НА </a:t>
            </a:r>
            <a:r>
              <a:rPr lang="ru-RU" sz="2400" dirty="0">
                <a:solidFill>
                  <a:srgbClr val="0B9BDC"/>
                </a:solidFill>
                <a:latin typeface="Circe Bold" panose="020B0602020203020203" pitchFamily="34" charset="-52"/>
              </a:rPr>
              <a:t>ЭКСПОРТНЫЕ РЫНКИ</a:t>
            </a:r>
            <a:endParaRPr lang="ru-RU" sz="2400" dirty="0">
              <a:latin typeface="Circe Bold" panose="020B0602020203020203" pitchFamily="34" charset="-52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E3EDA64-33BC-4762-A536-5DA429C6BB1E}"/>
              </a:ext>
            </a:extLst>
          </p:cNvPr>
          <p:cNvCxnSpPr/>
          <p:nvPr/>
        </p:nvCxnSpPr>
        <p:spPr>
          <a:xfrm>
            <a:off x="409182" y="7099399"/>
            <a:ext cx="11485563" cy="0"/>
          </a:xfrm>
          <a:prstGeom prst="line">
            <a:avLst/>
          </a:prstGeom>
          <a:ln w="38100">
            <a:solidFill>
              <a:schemeClr val="bg1">
                <a:lumMod val="95000"/>
                <a:alpha val="1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D28B38-64CD-4751-A0AC-C6BBA30F15A1}"/>
              </a:ext>
            </a:extLst>
          </p:cNvPr>
          <p:cNvSpPr/>
          <p:nvPr/>
        </p:nvSpPr>
        <p:spPr>
          <a:xfrm>
            <a:off x="3389439" y="3334137"/>
            <a:ext cx="2562225" cy="1408062"/>
          </a:xfrm>
          <a:prstGeom prst="rect">
            <a:avLst/>
          </a:prstGeom>
          <a:solidFill>
            <a:srgbClr val="0B9BDC"/>
          </a:solidFill>
          <a:ln>
            <a:noFill/>
          </a:ln>
          <a:effectLst>
            <a:outerShdw blurRad="1778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A051277-003A-40EF-9C32-DB4C32F6E991}"/>
              </a:ext>
            </a:extLst>
          </p:cNvPr>
          <p:cNvSpPr/>
          <p:nvPr/>
        </p:nvSpPr>
        <p:spPr>
          <a:xfrm>
            <a:off x="6369696" y="3347926"/>
            <a:ext cx="2562225" cy="1408062"/>
          </a:xfrm>
          <a:prstGeom prst="rect">
            <a:avLst/>
          </a:prstGeom>
          <a:solidFill>
            <a:srgbClr val="0B9BDC"/>
          </a:solidFill>
          <a:ln>
            <a:noFill/>
          </a:ln>
          <a:effectLst>
            <a:outerShdw blurRad="1778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954844A-7CED-456A-8CEA-DF142662241C}"/>
              </a:ext>
            </a:extLst>
          </p:cNvPr>
          <p:cNvSpPr/>
          <p:nvPr/>
        </p:nvSpPr>
        <p:spPr>
          <a:xfrm>
            <a:off x="409182" y="3333866"/>
            <a:ext cx="2562225" cy="1408062"/>
          </a:xfrm>
          <a:prstGeom prst="rect">
            <a:avLst/>
          </a:prstGeom>
          <a:solidFill>
            <a:srgbClr val="0B9BDC"/>
          </a:solidFill>
          <a:ln>
            <a:noFill/>
          </a:ln>
          <a:effectLst>
            <a:outerShdw blurRad="1778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AD80A5A-F78C-4E4C-8EE1-659378969D8F}"/>
              </a:ext>
            </a:extLst>
          </p:cNvPr>
          <p:cNvSpPr/>
          <p:nvPr/>
        </p:nvSpPr>
        <p:spPr>
          <a:xfrm>
            <a:off x="9349952" y="3348197"/>
            <a:ext cx="2562225" cy="1408062"/>
          </a:xfrm>
          <a:prstGeom prst="rect">
            <a:avLst/>
          </a:prstGeom>
          <a:solidFill>
            <a:srgbClr val="0B9BDC"/>
          </a:solidFill>
          <a:ln>
            <a:noFill/>
          </a:ln>
          <a:effectLst>
            <a:outerShdw blurRad="1778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E93073A-8832-4BEC-BB53-01CD9BD96CFC}"/>
              </a:ext>
            </a:extLst>
          </p:cNvPr>
          <p:cNvSpPr/>
          <p:nvPr/>
        </p:nvSpPr>
        <p:spPr>
          <a:xfrm>
            <a:off x="3458114" y="4940624"/>
            <a:ext cx="2562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ПОИСК ИНОСТРАННОГО ПОКУПАТЕЛЯ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CCAFB85-24DE-4234-9703-D0D65AB02400}"/>
              </a:ext>
            </a:extLst>
          </p:cNvPr>
          <p:cNvSpPr/>
          <p:nvPr/>
        </p:nvSpPr>
        <p:spPr>
          <a:xfrm>
            <a:off x="6471798" y="4988559"/>
            <a:ext cx="2562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БИЗНЕС-МИССИИ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6198CDB-F10D-451F-8342-0B20CE976F7F}"/>
              </a:ext>
            </a:extLst>
          </p:cNvPr>
          <p:cNvSpPr/>
          <p:nvPr/>
        </p:nvSpPr>
        <p:spPr>
          <a:xfrm>
            <a:off x="603348" y="4948916"/>
            <a:ext cx="12351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ОБУЧЕНИЕ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AB503A7-C48B-4013-BA49-375C8DE51C68}"/>
              </a:ext>
            </a:extLst>
          </p:cNvPr>
          <p:cNvSpPr/>
          <p:nvPr/>
        </p:nvSpPr>
        <p:spPr>
          <a:xfrm>
            <a:off x="9395899" y="4940624"/>
            <a:ext cx="250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ЗАКЛЮЧЕНИЕ ЭКСПОРТНОГО КОНТРАКТА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AD2EA17A-26AF-42E8-B62E-870EE19F2208}"/>
              </a:ext>
            </a:extLst>
          </p:cNvPr>
          <p:cNvSpPr/>
          <p:nvPr/>
        </p:nvSpPr>
        <p:spPr>
          <a:xfrm>
            <a:off x="3389439" y="5030257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CD50E975-5911-4616-8BBB-A8BB346356DF}"/>
              </a:ext>
            </a:extLst>
          </p:cNvPr>
          <p:cNvSpPr/>
          <p:nvPr/>
        </p:nvSpPr>
        <p:spPr>
          <a:xfrm>
            <a:off x="3389439" y="5498394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EE3CB289-0C36-4F72-8175-9A83F5752A33}"/>
              </a:ext>
            </a:extLst>
          </p:cNvPr>
          <p:cNvSpPr/>
          <p:nvPr/>
        </p:nvSpPr>
        <p:spPr>
          <a:xfrm>
            <a:off x="435223" y="5016309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F193717E-C1D4-403F-9392-38EE9F56D435}"/>
              </a:ext>
            </a:extLst>
          </p:cNvPr>
          <p:cNvSpPr/>
          <p:nvPr/>
        </p:nvSpPr>
        <p:spPr>
          <a:xfrm>
            <a:off x="6391893" y="5058538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91BEFEAC-450C-4F31-BE62-C82D170C7C5B}"/>
              </a:ext>
            </a:extLst>
          </p:cNvPr>
          <p:cNvSpPr/>
          <p:nvPr/>
        </p:nvSpPr>
        <p:spPr>
          <a:xfrm>
            <a:off x="6391893" y="5382114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E5459C99-1D0A-4330-8403-A97163F32FBD}"/>
              </a:ext>
            </a:extLst>
          </p:cNvPr>
          <p:cNvSpPr/>
          <p:nvPr/>
        </p:nvSpPr>
        <p:spPr>
          <a:xfrm>
            <a:off x="9348683" y="5020826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4" name="Стрелка: шеврон 2"/>
          <p:cNvGrpSpPr/>
          <p:nvPr/>
        </p:nvGrpSpPr>
        <p:grpSpPr>
          <a:xfrm>
            <a:off x="365006" y="1532334"/>
            <a:ext cx="407816" cy="621722"/>
            <a:chOff x="-2" y="1"/>
            <a:chExt cx="709193" cy="989228"/>
          </a:xfrm>
        </p:grpSpPr>
        <p:sp>
          <p:nvSpPr>
            <p:cNvPr id="45" name="Chevron"/>
            <p:cNvSpPr/>
            <p:nvPr/>
          </p:nvSpPr>
          <p:spPr>
            <a:xfrm rot="5400000">
              <a:off x="-140019" y="140018"/>
              <a:ext cx="989228" cy="709193"/>
            </a:xfrm>
            <a:prstGeom prst="chevron">
              <a:avLst>
                <a:gd name="adj" fmla="val 0"/>
              </a:avLst>
            </a:prstGeom>
            <a:solidFill>
              <a:srgbClr val="0C99DA">
                <a:alpha val="2392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100"/>
            </a:p>
          </p:txBody>
        </p:sp>
        <p:sp>
          <p:nvSpPr>
            <p:cNvPr id="46" name="1"/>
            <p:cNvSpPr txBox="1"/>
            <p:nvPr/>
          </p:nvSpPr>
          <p:spPr>
            <a:xfrm>
              <a:off x="45718" y="283779"/>
              <a:ext cx="617752" cy="435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 b="1">
                  <a:solidFill>
                    <a:srgbClr val="FFFFFF"/>
                  </a:solidFill>
                </a:defRPr>
              </a:lvl1pPr>
            </a:lstStyle>
            <a:p>
              <a:r>
                <a:rPr sz="2000" dirty="0"/>
                <a:t>1</a:t>
              </a:r>
            </a:p>
          </p:txBody>
        </p:sp>
      </p:grp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6198CDB-F10D-451F-8342-0B20CE976F7F}"/>
              </a:ext>
            </a:extLst>
          </p:cNvPr>
          <p:cNvSpPr/>
          <p:nvPr/>
        </p:nvSpPr>
        <p:spPr>
          <a:xfrm>
            <a:off x="903307" y="1608527"/>
            <a:ext cx="19854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СООТВЕТСТВИЕ ТРЕБОВАНИЯМ К СМСП</a:t>
            </a:r>
          </a:p>
        </p:txBody>
      </p:sp>
      <p:grpSp>
        <p:nvGrpSpPr>
          <p:cNvPr id="49" name="Стрелка: шеврон 7"/>
          <p:cNvGrpSpPr/>
          <p:nvPr/>
        </p:nvGrpSpPr>
        <p:grpSpPr>
          <a:xfrm>
            <a:off x="3377786" y="1591775"/>
            <a:ext cx="407816" cy="602352"/>
            <a:chOff x="-1" y="1"/>
            <a:chExt cx="709193" cy="958408"/>
          </a:xfrm>
        </p:grpSpPr>
        <p:sp>
          <p:nvSpPr>
            <p:cNvPr id="50" name="Chevron"/>
            <p:cNvSpPr/>
            <p:nvPr/>
          </p:nvSpPr>
          <p:spPr>
            <a:xfrm rot="5400000">
              <a:off x="-124608" y="124608"/>
              <a:ext cx="958408" cy="709193"/>
            </a:xfrm>
            <a:prstGeom prst="chevron">
              <a:avLst>
                <a:gd name="adj" fmla="val 0"/>
              </a:avLst>
            </a:prstGeom>
            <a:solidFill>
              <a:srgbClr val="197FC0">
                <a:alpha val="4117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100"/>
            </a:p>
          </p:txBody>
        </p:sp>
        <p:sp>
          <p:nvSpPr>
            <p:cNvPr id="51" name="2"/>
            <p:cNvSpPr txBox="1"/>
            <p:nvPr/>
          </p:nvSpPr>
          <p:spPr>
            <a:xfrm>
              <a:off x="45717" y="261264"/>
              <a:ext cx="617752" cy="435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 b="1">
                  <a:solidFill>
                    <a:srgbClr val="FFFFFF"/>
                  </a:solidFill>
                </a:defRPr>
              </a:lvl1pPr>
            </a:lstStyle>
            <a:p>
              <a:r>
                <a:rPr sz="2000"/>
                <a:t>2</a:t>
              </a:r>
            </a:p>
          </p:txBody>
        </p:sp>
      </p:grp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C6198CDB-F10D-451F-8342-0B20CE976F7F}"/>
              </a:ext>
            </a:extLst>
          </p:cNvPr>
          <p:cNvSpPr/>
          <p:nvPr/>
        </p:nvSpPr>
        <p:spPr>
          <a:xfrm>
            <a:off x="3777931" y="1674488"/>
            <a:ext cx="2309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НАЛИЧИЕ УНИКАЛЬНОГО ТОВАРА/УСЛУГИ</a:t>
            </a:r>
          </a:p>
        </p:txBody>
      </p:sp>
      <p:grpSp>
        <p:nvGrpSpPr>
          <p:cNvPr id="53" name="Стрелка: шеврон 4"/>
          <p:cNvGrpSpPr/>
          <p:nvPr/>
        </p:nvGrpSpPr>
        <p:grpSpPr>
          <a:xfrm>
            <a:off x="6223538" y="1591774"/>
            <a:ext cx="407816" cy="587873"/>
            <a:chOff x="-1" y="0"/>
            <a:chExt cx="709193" cy="935370"/>
          </a:xfrm>
        </p:grpSpPr>
        <p:sp>
          <p:nvSpPr>
            <p:cNvPr id="54" name="Chevron"/>
            <p:cNvSpPr/>
            <p:nvPr/>
          </p:nvSpPr>
          <p:spPr>
            <a:xfrm rot="5400000">
              <a:off x="-113089" y="113088"/>
              <a:ext cx="935370" cy="709193"/>
            </a:xfrm>
            <a:prstGeom prst="chevron">
              <a:avLst>
                <a:gd name="adj" fmla="val 0"/>
              </a:avLst>
            </a:prstGeom>
            <a:solidFill>
              <a:srgbClr val="2569AA">
                <a:alpha val="6313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100"/>
            </a:p>
          </p:txBody>
        </p:sp>
        <p:sp>
          <p:nvSpPr>
            <p:cNvPr id="55" name="3"/>
            <p:cNvSpPr txBox="1"/>
            <p:nvPr/>
          </p:nvSpPr>
          <p:spPr>
            <a:xfrm>
              <a:off x="45717" y="249746"/>
              <a:ext cx="617752" cy="435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 b="1">
                  <a:solidFill>
                    <a:srgbClr val="FFFFFF"/>
                  </a:solidFill>
                </a:defRPr>
              </a:lvl1pPr>
            </a:lstStyle>
            <a:p>
              <a:r>
                <a:rPr sz="2000" dirty="0"/>
                <a:t>3</a:t>
              </a:r>
            </a:p>
          </p:txBody>
        </p:sp>
      </p:grpSp>
      <p:grpSp>
        <p:nvGrpSpPr>
          <p:cNvPr id="56" name="Стрелка: шеврон 5"/>
          <p:cNvGrpSpPr/>
          <p:nvPr/>
        </p:nvGrpSpPr>
        <p:grpSpPr>
          <a:xfrm>
            <a:off x="9212899" y="1506920"/>
            <a:ext cx="407816" cy="634528"/>
            <a:chOff x="-2" y="0"/>
            <a:chExt cx="709193" cy="1009604"/>
          </a:xfrm>
        </p:grpSpPr>
        <p:sp>
          <p:nvSpPr>
            <p:cNvPr id="57" name="Chevron"/>
            <p:cNvSpPr/>
            <p:nvPr/>
          </p:nvSpPr>
          <p:spPr>
            <a:xfrm rot="5400000">
              <a:off x="-150207" y="150205"/>
              <a:ext cx="1009604" cy="709193"/>
            </a:xfrm>
            <a:prstGeom prst="chevron">
              <a:avLst>
                <a:gd name="adj" fmla="val 0"/>
              </a:avLst>
            </a:prstGeom>
            <a:solidFill>
              <a:srgbClr val="2F559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100"/>
            </a:p>
          </p:txBody>
        </p:sp>
        <p:sp>
          <p:nvSpPr>
            <p:cNvPr id="58" name="4"/>
            <p:cNvSpPr txBox="1"/>
            <p:nvPr/>
          </p:nvSpPr>
          <p:spPr>
            <a:xfrm>
              <a:off x="45717" y="286863"/>
              <a:ext cx="617752" cy="435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 b="1">
                  <a:solidFill>
                    <a:srgbClr val="FFFFFF"/>
                  </a:solidFill>
                </a:defRPr>
              </a:lvl1pPr>
            </a:lstStyle>
            <a:p>
              <a:r>
                <a:rPr sz="2000"/>
                <a:t>4</a:t>
              </a:r>
            </a:p>
          </p:txBody>
        </p:sp>
      </p:grp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C6198CDB-F10D-451F-8342-0B20CE976F7F}"/>
              </a:ext>
            </a:extLst>
          </p:cNvPr>
          <p:cNvSpPr/>
          <p:nvPr/>
        </p:nvSpPr>
        <p:spPr>
          <a:xfrm>
            <a:off x="6658085" y="1592359"/>
            <a:ext cx="1985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ПРОРАБОТАННОСТЬ ПОТЕНЦИАЛЬНЫХ РЫНКОВ СБЫТА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C6198CDB-F10D-451F-8342-0B20CE976F7F}"/>
              </a:ext>
            </a:extLst>
          </p:cNvPr>
          <p:cNvSpPr/>
          <p:nvPr/>
        </p:nvSpPr>
        <p:spPr>
          <a:xfrm>
            <a:off x="9594423" y="1568255"/>
            <a:ext cx="1581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ПОНЯТНОСТЬ ЛОГИСТИКИ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0E93073A-8832-4BEC-BB53-01CD9BD96CFC}"/>
              </a:ext>
            </a:extLst>
          </p:cNvPr>
          <p:cNvSpPr/>
          <p:nvPr/>
        </p:nvSpPr>
        <p:spPr>
          <a:xfrm>
            <a:off x="3440630" y="5432590"/>
            <a:ext cx="2562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РАЗМЕЩЕНИЕ НА МЕЖДУНАРОДНЫХ МАРКЕТПЛЕЙСАХ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7CCAFB85-24DE-4234-9703-D0D65AB02400}"/>
              </a:ext>
            </a:extLst>
          </p:cNvPr>
          <p:cNvSpPr/>
          <p:nvPr/>
        </p:nvSpPr>
        <p:spPr>
          <a:xfrm>
            <a:off x="6473366" y="5301212"/>
            <a:ext cx="2562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УЧАСТИЕ В ВЫСТАВКАХ В РФ </a:t>
            </a:r>
            <a:b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</a:br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И ЗА РУБЕЖОМ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7CCAFB85-24DE-4234-9703-D0D65AB02400}"/>
              </a:ext>
            </a:extLst>
          </p:cNvPr>
          <p:cNvSpPr/>
          <p:nvPr/>
        </p:nvSpPr>
        <p:spPr>
          <a:xfrm>
            <a:off x="6463944" y="5810262"/>
            <a:ext cx="2562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 Bold" panose="020B0602020203020203" pitchFamily="34" charset="-52"/>
                <a:cs typeface="Times New Roman" pitchFamily="18" charset="0"/>
              </a:rPr>
              <a:t>РЕВЕРСНЫЕ БИЗНЕС-МИССИИ</a:t>
            </a: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F193717E-C1D4-403F-9392-38EE9F56D435}"/>
              </a:ext>
            </a:extLst>
          </p:cNvPr>
          <p:cNvSpPr/>
          <p:nvPr/>
        </p:nvSpPr>
        <p:spPr>
          <a:xfrm>
            <a:off x="6384039" y="5899095"/>
            <a:ext cx="71106" cy="71106"/>
          </a:xfrm>
          <a:prstGeom prst="ellipse">
            <a:avLst/>
          </a:prstGeom>
          <a:solidFill>
            <a:srgbClr val="0C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7CCAFB85-24DE-4234-9703-D0D65AB02400}"/>
              </a:ext>
            </a:extLst>
          </p:cNvPr>
          <p:cNvSpPr/>
          <p:nvPr/>
        </p:nvSpPr>
        <p:spPr>
          <a:xfrm>
            <a:off x="6465512" y="6132342"/>
            <a:ext cx="2562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latin typeface="Circe" panose="020B0604020202020204" charset="-52"/>
                <a:cs typeface="Times New Roman" pitchFamily="18" charset="0"/>
              </a:rPr>
              <a:t>*Перелет и проживание оплачивается за счет СМСП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7CCAFB85-24DE-4234-9703-D0D65AB02400}"/>
              </a:ext>
            </a:extLst>
          </p:cNvPr>
          <p:cNvSpPr/>
          <p:nvPr/>
        </p:nvSpPr>
        <p:spPr>
          <a:xfrm>
            <a:off x="9395899" y="5469066"/>
            <a:ext cx="2562224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latin typeface="Circe Bold" panose="020B0604020202020204" charset="-52"/>
              </a:rPr>
              <a:t>**Транспортировка товара по РФ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на внешние рынки</a:t>
            </a:r>
          </a:p>
          <a:p>
            <a:endParaRPr lang="ru-RU" sz="1200" dirty="0">
              <a:latin typeface="Circe Bold" panose="020B0604020202020204" charset="-52"/>
            </a:endParaRPr>
          </a:p>
          <a:p>
            <a:r>
              <a:rPr lang="ru-RU" sz="1200" dirty="0">
                <a:latin typeface="Circe Bold" panose="020B0604020202020204" charset="-52"/>
              </a:rPr>
              <a:t>**Международная сертификация</a:t>
            </a:r>
          </a:p>
          <a:p>
            <a:endParaRPr lang="ru-RU" sz="1200" dirty="0">
              <a:solidFill>
                <a:srgbClr val="5E3427"/>
              </a:solidFill>
              <a:latin typeface="Circe"/>
              <a:ea typeface="Circe"/>
              <a:cs typeface="Circe"/>
              <a:sym typeface="Circe"/>
            </a:endParaRPr>
          </a:p>
          <a:p>
            <a:r>
              <a:rPr lang="ru-RU" sz="1200" dirty="0">
                <a:latin typeface="Circe"/>
                <a:ea typeface="Circe"/>
                <a:cs typeface="Circe"/>
                <a:sym typeface="Circe"/>
              </a:rPr>
              <a:t>** Софинансирование затрат    </a:t>
            </a:r>
          </a:p>
          <a:p>
            <a:r>
              <a:rPr lang="ru-RU" sz="1200" dirty="0">
                <a:latin typeface="Circe"/>
                <a:ea typeface="Circe"/>
                <a:cs typeface="Circe"/>
                <a:sym typeface="Circe"/>
              </a:rPr>
              <a:t>      80%/20% </a:t>
            </a:r>
            <a:endParaRPr lang="ru-RU" sz="1200" dirty="0">
              <a:latin typeface="Circe Bold" panose="020B0602020203020203" pitchFamily="34" charset="-52"/>
              <a:cs typeface="Times New Roman" pitchFamily="18" charset="0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0E93073A-8832-4BEC-BB53-01CD9BD96CFC}"/>
              </a:ext>
            </a:extLst>
          </p:cNvPr>
          <p:cNvSpPr/>
          <p:nvPr/>
        </p:nvSpPr>
        <p:spPr>
          <a:xfrm>
            <a:off x="285105" y="960683"/>
            <a:ext cx="3421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irce Bold" panose="020B0602020203020203" pitchFamily="34" charset="-52"/>
                <a:cs typeface="Times New Roman" pitchFamily="18" charset="0"/>
              </a:rPr>
              <a:t>УСЛОВИЯ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0E93073A-8832-4BEC-BB53-01CD9BD96CFC}"/>
              </a:ext>
            </a:extLst>
          </p:cNvPr>
          <p:cNvSpPr/>
          <p:nvPr/>
        </p:nvSpPr>
        <p:spPr>
          <a:xfrm>
            <a:off x="285105" y="2545583"/>
            <a:ext cx="16579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irce Bold" panose="020B0602020203020203" pitchFamily="34" charset="-52"/>
                <a:cs typeface="Times New Roman" pitchFamily="18" charset="0"/>
              </a:rPr>
              <a:t>УСЛУГИ</a:t>
            </a: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7" r="56124"/>
          <a:stretch/>
        </p:blipFill>
        <p:spPr>
          <a:xfrm>
            <a:off x="1305889" y="2752571"/>
            <a:ext cx="1426087" cy="1989357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076" y="3166514"/>
            <a:ext cx="2733021" cy="161599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854" y="2898598"/>
            <a:ext cx="3452327" cy="1941934"/>
          </a:xfrm>
          <a:prstGeom prst="rect">
            <a:avLst/>
          </a:prstGeom>
        </p:spPr>
      </p:pic>
      <p:sp>
        <p:nvSpPr>
          <p:cNvPr id="74" name="Прямоугольник 73"/>
          <p:cNvSpPr/>
          <p:nvPr/>
        </p:nvSpPr>
        <p:spPr>
          <a:xfrm rot="20138396">
            <a:off x="7363103" y="3187756"/>
            <a:ext cx="389977" cy="187463"/>
          </a:xfrm>
          <a:prstGeom prst="rect">
            <a:avLst/>
          </a:prstGeom>
          <a:solidFill>
            <a:srgbClr val="D3D3D3"/>
          </a:solidFill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 rot="251575">
            <a:off x="7061304" y="4243575"/>
            <a:ext cx="193941" cy="180080"/>
          </a:xfrm>
          <a:prstGeom prst="rect">
            <a:avLst/>
          </a:prstGeom>
          <a:solidFill>
            <a:srgbClr val="D3D3D3"/>
          </a:solidFill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/>
          <p:cNvSpPr/>
          <p:nvPr/>
        </p:nvSpPr>
        <p:spPr>
          <a:xfrm>
            <a:off x="7889311" y="3213049"/>
            <a:ext cx="188172" cy="280925"/>
          </a:xfrm>
          <a:prstGeom prst="rect">
            <a:avLst/>
          </a:prstGeom>
          <a:solidFill>
            <a:srgbClr val="D3D3D3"/>
          </a:solidFill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/>
          <p:cNvSpPr/>
          <p:nvPr/>
        </p:nvSpPr>
        <p:spPr>
          <a:xfrm rot="20394807">
            <a:off x="7242557" y="3701349"/>
            <a:ext cx="235873" cy="212257"/>
          </a:xfrm>
          <a:prstGeom prst="rect">
            <a:avLst/>
          </a:prstGeom>
          <a:solidFill>
            <a:srgbClr val="D3D3D3"/>
          </a:solidFill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8AE5225-6F69-4231-A3EC-A805A230E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6416" y="3016386"/>
            <a:ext cx="2475761" cy="19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044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2255</TotalTime>
  <Words>869</Words>
  <Application>Microsoft Office PowerPoint</Application>
  <PresentationFormat>Широкоэкранный</PresentationFormat>
  <Paragraphs>208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Calibri</vt:lpstr>
      <vt:lpstr>Arial</vt:lpstr>
      <vt:lpstr>Circe</vt:lpstr>
      <vt:lpstr>system-ui</vt:lpstr>
      <vt:lpstr>Wingdings</vt:lpstr>
      <vt:lpstr>Circe ExtraLight</vt:lpstr>
      <vt:lpstr>Arial Black</vt:lpstr>
      <vt:lpstr>Calibri Light</vt:lpstr>
      <vt:lpstr>Circe 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Окладникова Диляра Рамисовна</dc:creator>
  <cp:lastModifiedBy>Храмова Ирина Геннадьевна</cp:lastModifiedBy>
  <cp:revision>67</cp:revision>
  <dcterms:modified xsi:type="dcterms:W3CDTF">2023-12-05T03:54:23Z</dcterms:modified>
</cp:coreProperties>
</file>