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77" r:id="rId2"/>
    <p:sldId id="257" r:id="rId3"/>
    <p:sldId id="258" r:id="rId4"/>
    <p:sldId id="259" r:id="rId5"/>
    <p:sldId id="261" r:id="rId6"/>
    <p:sldId id="262" r:id="rId7"/>
    <p:sldId id="264" r:id="rId8"/>
    <p:sldId id="265" r:id="rId9"/>
    <p:sldId id="266" r:id="rId10"/>
    <p:sldId id="268" r:id="rId11"/>
    <p:sldId id="361" r:id="rId12"/>
    <p:sldId id="269" r:id="rId13"/>
    <p:sldId id="271" r:id="rId14"/>
    <p:sldId id="272" r:id="rId15"/>
    <p:sldId id="273" r:id="rId16"/>
    <p:sldId id="279" r:id="rId17"/>
    <p:sldId id="280" r:id="rId18"/>
    <p:sldId id="274" r:id="rId19"/>
    <p:sldId id="281" r:id="rId20"/>
    <p:sldId id="276" r:id="rId21"/>
    <p:sldId id="282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64" autoAdjust="0"/>
    <p:restoredTop sz="82519" autoAdjust="0"/>
  </p:normalViewPr>
  <p:slideViewPr>
    <p:cSldViewPr snapToGrid="0">
      <p:cViewPr varScale="1">
        <p:scale>
          <a:sx n="111" d="100"/>
          <a:sy n="111" d="100"/>
        </p:scale>
        <p:origin x="3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76A492-8798-45E5-8A66-37340D3407E5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18ADE4-789D-4CA6-AA7C-18A68B073E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71132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Уважаемые участники совещания.</a:t>
            </a:r>
          </a:p>
          <a:p>
            <a:r>
              <a:rPr lang="ru-RU" dirty="0"/>
              <a:t>Центр компетенции в сфере сельскохозяйственной кооперации и поддержки фермеров представляет Вашему вниманию материал по оказанию государственной поддержки крестьянских (фермерских) хозяйств в Российской Федерации, Иркутской области.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C3F8F-4814-432F-8523-1F588B0003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195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что предлагаю обратить внимание: Глава КФХ должен проживать в сельской местности и там же строить свой бизнес. Если получаем помощь от государства, то должны быть законопослушными гражданами – не иметь долгов!</a:t>
            </a:r>
          </a:p>
          <a:p>
            <a:r>
              <a:rPr lang="ru-RU" dirty="0"/>
              <a:t>Если планируется  строить, то обязательно должна быть сметная документация и разрешение на строительство.</a:t>
            </a:r>
          </a:p>
          <a:p>
            <a:r>
              <a:rPr lang="ru-RU" dirty="0"/>
              <a:t>Оно выдается АМР: подписано и заверено главой районной администрации. Для этого в органы местного самоуправления представить: заявление, схему земельного участка, инженерно-технический план, подтверждение наличия земельного участка …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2670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Через 2 года после освоения средств гранта «</a:t>
            </a:r>
            <a:r>
              <a:rPr lang="ru-RU" dirty="0" err="1"/>
              <a:t>АгростратАп</a:t>
            </a:r>
            <a:r>
              <a:rPr lang="ru-RU" dirty="0"/>
              <a:t>» можете заявиться на получение гранта на развитие СЖФ.</a:t>
            </a:r>
          </a:p>
          <a:p>
            <a:r>
              <a:rPr lang="ru-RU" dirty="0"/>
              <a:t>Т.е. в 2022 году получили грант </a:t>
            </a:r>
            <a:r>
              <a:rPr lang="ru-RU" dirty="0" err="1"/>
              <a:t>АгростратАп</a:t>
            </a:r>
            <a:r>
              <a:rPr lang="ru-RU" dirty="0"/>
              <a:t>, в 2024 году израсходовали средства, в 2026 году реализовали план по созданию и развитию полученного гранта, в 2027 году заявляетесь на получение гранта «СЖФ».</a:t>
            </a:r>
          </a:p>
          <a:p>
            <a:r>
              <a:rPr lang="ru-RU" dirty="0"/>
              <a:t>Т.е. Ваш бизнес потихоньку набирает обороты и государство Вас поддерживает.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2537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уже средства государства составляют не 90 процентов, а 60 %. Ваша часть 40 %. Смысл в том, что Вы «потолстели», умеете вести прибыльный бизнес. Вам государство доверяет и предоставляет грант в сумме до 30 млн. рублей.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5073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для получения гранта </a:t>
            </a:r>
            <a:r>
              <a:rPr lang="ru-RU" dirty="0" err="1"/>
              <a:t>АгростратАп</a:t>
            </a:r>
            <a:r>
              <a:rPr lang="ru-RU" dirty="0"/>
              <a:t> для обоснования своих расходов нужно предоставить производственный план, то для СЖФ – бизнес-план.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8286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Но если Вы создали КФХ, но не получили гранта </a:t>
            </a:r>
            <a:r>
              <a:rPr lang="ru-RU" dirty="0" err="1"/>
              <a:t>АгростратАп</a:t>
            </a:r>
            <a:r>
              <a:rPr lang="ru-RU" dirty="0"/>
              <a:t>, работаете, производите продукцию, государство в лице Правительства Иркутской области Вам окажет помощь.</a:t>
            </a:r>
          </a:p>
          <a:p>
            <a:pPr marL="228600" indent="-228600">
              <a:buAutoNum type="arabicParenR"/>
            </a:pPr>
            <a:r>
              <a:rPr lang="ru-RU" dirty="0"/>
              <a:t>Выпускникам, организовавшим свое ДЕЛО в виде КФХ предоставляется единовременная выплата на обустройство в сельской местности.</a:t>
            </a:r>
          </a:p>
          <a:p>
            <a:pPr marL="228600" indent="-228600">
              <a:buAutoNum type="arabicParenR"/>
            </a:pPr>
            <a:r>
              <a:rPr lang="ru-RU" dirty="0"/>
              <a:t>На проведение кадастровых работ.</a:t>
            </a:r>
          </a:p>
          <a:p>
            <a:pPr marL="0" indent="0">
              <a:buNone/>
            </a:pPr>
            <a:r>
              <a:rPr lang="ru-RU" dirty="0"/>
              <a:t>3) На проведение КТР при вовлечении в сельскохозяйственный оборот ранее выбывших сельскохозяйственных угодий.</a:t>
            </a:r>
          </a:p>
          <a:p>
            <a:pPr marL="0" indent="0">
              <a:buNone/>
            </a:pPr>
            <a:endParaRPr lang="ru-RU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rPr>
              <a:t>В случае получения субсидии в году, следующем за годом создания КФХ обязательно наличие отчета о финансово-экономическом состоянии товаропроизводителей АПК за предыдущий год. Этот отчет готов помочь составить Центр Компетенций.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5340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r>
              <a:rPr lang="ru-RU" dirty="0"/>
              <a:t>700 руб. на 1 га посевной площади зерновых и (или) зернобобовых сельскохозяйственных культур для товаропроизводителей, осуществляющих деятельность в районах Иркутской области, кроме 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Жигаловском,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Качугском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Усть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-Удинском, Балаганском, Чунском,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Ольхонском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ru-RU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Баяндаевском</a:t>
            </a: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районах, а также в Катангском, Бодайбинском, Братском, Казачинско-Ленском, Киренском, Мамско-Чуйском, Нижнеилимском, Усть-Илимском, Усть-Кутском районах, в городе Усть-Илимске, городе Братске).</a:t>
            </a:r>
          </a:p>
          <a:p>
            <a:pPr marL="228600" indent="-228600">
              <a:buAutoNum type="arabicParenR"/>
            </a:pPr>
            <a:r>
              <a:rPr lang="ru-RU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Применяются повышающие коэффициенты 1,2 при использовании при посеве оригинальными и (или) элитными семенами зерновых и (или) зернобобовых сельскохозяйственных культур, если за последние годы была высокая урожайность: от 20 до 25 центнеров с одного гектара  (свыше 25 – 1,5); внесение неорганических удобрений в количестве 15 и более килограммов действующего вещества на один гектар посевной площади (в 2022 году уже 25 кг), 1,3 – если осуществлено страхование урожая сельскохозяйственных культур с государственной поддержкой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38304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Если у вас основное производство – производство молока, то поддерживается каждый килограмм произведенного и реализованного молока и коровьего и козьего. При этом минимальное поголовье коров (коз) должно быть не менее 25 голов. В течение года нельзя допускать снижение поголовья коров, а также по отношению к первому января предыдущего года.</a:t>
            </a:r>
          </a:p>
          <a:p>
            <a:r>
              <a:rPr lang="ru-RU" dirty="0"/>
              <a:t>2. Если занимаетесь мясным производством, то оказывается помощь на содержание маточного поголовья сельскохозяйственных животных,, Также должно соблюдаться минимальное маточное поголовье – не менее 25 коров, не менее 10 овцематок, козоматок и 30 голов основного стада мясных табунных лошадей. В течение года нельзя допускать снижение маточного поголовья.  Кроме этого есть требование по воспроизводству стада: выход телят на 100 коров не менее 85 голов.</a:t>
            </a:r>
          </a:p>
          <a:p>
            <a:r>
              <a:rPr lang="ru-RU" dirty="0"/>
              <a:t>3. При производстве мяса в живой массе осуществляется поддержка его производство на РЕАЛИЗАЦИЮ. При этом нужно доказательство того, что вы специализируетесь на этом производстве: доля выручки от реализации мяса на убой в общей выручке от реализации продукции животноводства собственного производства составляет не менее 40 %. Также есть требование по </a:t>
            </a:r>
            <a:r>
              <a:rPr lang="ru-RU" dirty="0" err="1"/>
              <a:t>неснижению</a:t>
            </a:r>
            <a:r>
              <a:rPr lang="ru-RU" dirty="0"/>
              <a:t> маточного поголовья сельскохозяйственных животных  табунных лошадей.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6289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1. Если у вас основное производство – разведение свиней, то можно приобрести племенной молодняк на замену </a:t>
            </a:r>
            <a:r>
              <a:rPr lang="ru-RU" dirty="0" err="1"/>
              <a:t>свинопоголовья</a:t>
            </a:r>
            <a:r>
              <a:rPr lang="ru-RU" dirty="0"/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1962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 можете со второго года деятельности осуществлять покупку техники, оборудования и племенных животных в лизинг. 40 % лизинговых платежей вам компенсируется.</a:t>
            </a:r>
          </a:p>
          <a:p>
            <a:r>
              <a:rPr lang="ru-RU" dirty="0"/>
              <a:t>Для заключения договора лизинга требуется в лизинговую компанию подать заявку, предоставить план развития. В этом вопросе Центр Компетенций также готов оказать поддержку.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109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 можете со второго года деятельности осуществлять покупку техники, оборудования и племенных животных в лизинг. 40 % лизинговых платежей вам компенсируется.</a:t>
            </a:r>
          </a:p>
          <a:p>
            <a:r>
              <a:rPr lang="ru-RU" dirty="0"/>
              <a:t>Для заключения договора лизинга требуется в лизинговую компанию подать заявку, предоставить план развития. В этом вопросе Центр Компетенций также готов оказать поддержку.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735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Сначала напомню, что деятельность КФХ осуществляется в соответствии с ФЗ от 11.06.2003 года № 74-ФЗ «О </a:t>
            </a:r>
            <a:r>
              <a:rPr lang="ru-RU" sz="1200" b="0" i="0" u="none" strike="noStrike" baseline="0" dirty="0">
                <a:latin typeface="Calibri" panose="020F0502020204030204" pitchFamily="34" charset="0"/>
              </a:rPr>
              <a:t>Крестьянском (фермерском) хозяйстве». Оно может быть создано как одним гражданином, так и семьей. Членами КФХ может быть не более пяти человек. С даты регистрации КФХ, КФХ считается созданным.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13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КФХ создается семьей, то должно быть заключено соглашение о создании КФХ. Что должно обязательно содержать это соглашение – представлено на слайде: кто является членами КФХ, кто признается главой КФХ, какие права и обязанности главы и членов КФХ, как формируется имущество (какой член с чем приходит в КФХ, как имущество используется в производстве, как распоряжается КФХ этим имуществом и т.д.), как распределяются доходы (убытки) КФХ.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2910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Здесь представлен состав имущества КФХ. Остановимся на главном виде имущества – земельный участок. В сельскохозяйственном производстве главным средством производства является земля. </a:t>
            </a:r>
          </a:p>
          <a:p>
            <a:pPr marL="0" indent="0">
              <a:buNone/>
            </a:pPr>
            <a:r>
              <a:rPr lang="ru-RU" sz="1200" b="0" i="0" u="none" strike="noStrike" baseline="0" dirty="0">
                <a:latin typeface="Calibri" panose="020F0502020204030204" pitchFamily="34" charset="0"/>
              </a:rPr>
              <a:t>В договоре аренды земельного участка может быть предусмотрено, что арендуемый земельный участок передается в собственность арендатора по истечении срока аренды или до его истечения при условии внесения арендатором всей обусловленной договором </a:t>
            </a:r>
            <a:r>
              <a:rPr lang="ru-RU" sz="1200" b="1" i="0" u="none" strike="noStrike" baseline="0" dirty="0">
                <a:latin typeface="Calibri" panose="020F0502020204030204" pitchFamily="34" charset="0"/>
              </a:rPr>
              <a:t>выкупной цены.</a:t>
            </a:r>
          </a:p>
          <a:p>
            <a:pPr marL="0" indent="0">
              <a:buNone/>
            </a:pPr>
            <a:r>
              <a:rPr lang="ru-RU" sz="1200" b="0" i="0" u="none" strike="noStrike" baseline="0" dirty="0">
                <a:latin typeface="Calibri" panose="020F0502020204030204" pitchFamily="34" charset="0"/>
              </a:rPr>
              <a:t>Арендатор, надлежащим образом исполнявший свои обязанности, по истечении срока договора аренды имеет при прочих равных условиях преимущественное право на заключение </a:t>
            </a:r>
            <a:r>
              <a:rPr lang="ru-RU" sz="1200" b="1" i="0" u="none" strike="noStrike" baseline="0" dirty="0">
                <a:latin typeface="Calibri" panose="020F0502020204030204" pitchFamily="34" charset="0"/>
              </a:rPr>
              <a:t>договора аренды на новый срок</a:t>
            </a:r>
            <a:r>
              <a:rPr lang="ru-RU" sz="12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pPr marL="0" indent="0">
              <a:buNone/>
            </a:pPr>
            <a:r>
              <a:rPr lang="ru-RU" sz="1200" b="0" i="0" u="none" strike="noStrike" baseline="0" dirty="0">
                <a:latin typeface="Calibri" panose="020F0502020204030204" pitchFamily="34" charset="0"/>
              </a:rPr>
              <a:t>Земельные участки из земель сельскохозяйственного назначения, находящиеся в государственной или муниципальной собственности, предоставляются </a:t>
            </a:r>
            <a:r>
              <a:rPr lang="ru-RU" sz="1200" b="1" i="0" u="none" strike="noStrike" baseline="0" dirty="0">
                <a:latin typeface="Calibri" panose="020F0502020204030204" pitchFamily="34" charset="0"/>
              </a:rPr>
              <a:t>в аренду на срок до пяти лет </a:t>
            </a:r>
            <a:r>
              <a:rPr lang="ru-RU" sz="1200" b="0" i="0" u="none" strike="noStrike" baseline="0" dirty="0">
                <a:latin typeface="Calibri" panose="020F0502020204030204" pitchFamily="34" charset="0"/>
              </a:rPr>
              <a:t>КФХ, участвующим в программах государственной поддержки в сфере развития сельского хозяйства, для ведения сельского хозяйства </a:t>
            </a:r>
            <a:r>
              <a:rPr lang="ru-RU" sz="1200" b="0" i="0" u="sng" strike="noStrike" baseline="0" dirty="0">
                <a:latin typeface="Calibri" panose="020F0502020204030204" pitchFamily="34" charset="0"/>
              </a:rPr>
              <a:t>без проведения торгов</a:t>
            </a:r>
            <a:r>
              <a:rPr lang="ru-RU" sz="1200" b="0" i="0" u="none" strike="noStrike" baseline="0" dirty="0">
                <a:latin typeface="Calibri" panose="020F0502020204030204" pitchFamily="34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2276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Если у КФХ нет земли, то он может приобрести земельный участок из земель сельскохозяйственного назначения, находящийся в распоряжении муниципального образования сельского поселения, района.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8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земельном участке можно производить сельскохозяйственную продукцию, хранить, перерабатывать, реализовывать. КФХ САМОСТОЯТЕЛЬНО определяют вид деятельности.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76889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данном слайде перечислены возможные виды поддержки.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2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Данный грант предоставляется КФХ, в случае его победы на конкурсном отборе. Он может направить средства гранта строительство производственных помещений, покупку сельскохозяйственных животных, техники и оборудования.</a:t>
            </a:r>
          </a:p>
          <a:p>
            <a:r>
              <a:rPr lang="ru-RU" dirty="0"/>
              <a:t>Срок использования гранта после перечисления средств на его счет, открытый в Казначействе -  18 месяцев.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1676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Размер гранта определяется от направления расходов, строительства производственных помещений или нет.</a:t>
            </a:r>
          </a:p>
          <a:p>
            <a:r>
              <a:rPr lang="ru-RU" dirty="0"/>
              <a:t>Понятно, что разведение КРС – самое затратное производство на старте бизнеса и строительство самая капиталоемкая часть затрат. Поэтому и сумма гранта максимальная – 5 млн. рублей при условии строительства и направить требуется на строительство не менее 70 % от суммы гранта или  рублей.</a:t>
            </a:r>
          </a:p>
          <a:p>
            <a:r>
              <a:rPr lang="ru-RU" dirty="0"/>
              <a:t>Виды деятельности за исключением разведения крупного рогатого скота молочной продуктивности или мясной продуктивности могут быть овцеводство, птицеводство, пчеловодство. Свиноводство исключено из-за высокого риска заболевания АЧС (африканской чумой свиней). Мелкое хозяйство неспособно создать условия даже среднего уровня защиты при производстве мяса свиней, требованиям Правил </a:t>
            </a:r>
            <a:r>
              <a:rPr lang="ru-RU" dirty="0" err="1"/>
              <a:t>компарментализации</a:t>
            </a:r>
            <a:r>
              <a:rPr lang="ru-RU" dirty="0"/>
              <a:t>. Например,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выгул свиней вне животноводческих помещений хозяйств не осуществляется;</a:t>
            </a:r>
            <a:r>
              <a:rPr lang="ru-RU" dirty="0"/>
              <a:t> </a:t>
            </a:r>
            <a:r>
              <a:rPr lang="ru-RU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строения хозяйств защищены от проникновения животных (включая птиц), атмосферных осадков и грунтовых вод; вход в производственные помещения хозяйств осуществляется с полной сменой одежды и обуви, в корм животным хозяйств используются исключительно корма и кормовые добавки, подвергнутые стерилизующей обработке, термообработке (гранулированию); и др. требования.</a:t>
            </a:r>
            <a:endParaRPr lang="ru-RU" dirty="0"/>
          </a:p>
          <a:p>
            <a:r>
              <a:rPr lang="ru-RU" dirty="0"/>
              <a:t>В растениеводстве может быть тепличное хозяйство, картофелеводство, производство зерна и т.п.</a:t>
            </a:r>
          </a:p>
          <a:p>
            <a:r>
              <a:rPr lang="ru-RU" dirty="0" err="1"/>
              <a:t>ТакКомпартмент</a:t>
            </a:r>
            <a:r>
              <a:rPr lang="ru-RU" dirty="0"/>
              <a:t> или  максимальная и минимальная 2 млн. рублей в зависимости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18ADE4-789D-4CA6-AA7C-18A68B073E12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612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5030F5-0A08-476C-99BA-FFF8BC0CC2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246F459-91E3-4919-A007-C282C58DC6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CFE23A-1F73-4BDE-BBCA-8FD004270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0FF5067-B35D-420B-99CD-EF0E4E42E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30717-97D8-40F0-8FF4-23610DEB3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265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9AC6CD-E2D2-4CEA-A66E-D965D5AD5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5844079-B228-4F9C-A6DF-8CE2E217EC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944699-A3A7-4F71-9085-93EE87595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D02EA9-477A-4F10-824B-090265AEB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D0AEB8B-EE4D-44A5-915C-C396B9A86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22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6DF3FE4-CCB1-4472-9029-453F155819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E63493-FD8B-43F2-9920-6819B0C8FC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311B727-0DF6-466C-B768-117478103F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442C477-809F-46A0-8FAB-395955D58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2BA202-0102-403D-ABFF-C9EB106E6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4790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23D7DC-4DB4-4987-A3B3-0829A165E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C9325AF-811B-4D86-8196-6320DAA7B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DCBAB2-203E-43DD-8C91-91C143026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306496-AD4D-40F7-B2A7-65D59736F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41EE7D-B29D-40AE-AFE1-10C3375CD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9241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C563B2-332B-4D32-B870-DC1E73264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292C8B-92D4-4567-9BD8-3C5E5C8B34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2421FF-10B9-47A6-8BC6-FA1F9D484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A6EC843-3D40-4347-A947-99D7A1AE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595C529-14E8-4BA0-9115-63BCD61ED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760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4D63B0-1346-47D8-B90C-429377CC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FCE4BFF-DBD0-4B50-B80C-C4D318765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51E496C-AED9-4E06-97BD-BC6741278E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D5C6A8-BB08-4B22-AFF6-0F3544584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182EE4A-D0EF-4DC4-98EF-212370538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7F6D4E-0303-474A-8966-5A32DB8920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090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03CDAF-6C4A-4A00-A60E-ED4DDABC2C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35F9CF-2BFE-42FD-AB40-D7BC55536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4ACB43E-BE42-46FF-AB33-008EC4A3CA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9E62CF-2E4F-48EA-97D1-7D1964C95D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078DCFF-3A0A-466D-BF3F-622AB6FE7C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2F4875-E6B4-4AB9-9B9A-1112F684E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32D4C1D-8D89-434A-BE7F-9CB27CF53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2C51ADB-31FC-4ECA-BD79-6681C1C09A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7815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B99EA5-3082-45D6-9520-9BC71758F5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DEB18AD-EA08-4095-A554-CB8BEEEC1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D480CEB-D0FA-4FE5-8F25-ACA979FD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D514F25-F5C6-46A1-B4E8-864FACB14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579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14868E0-38D1-4621-8A36-58F31881B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7AFE4C2-5870-45FA-A10A-AAC2F8AAC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0839244-7A5A-4623-AFF0-944962C96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893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EE037A-4859-4DE5-AF7F-0F71CB4658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1A71A1A-2E27-46B5-9D3B-CD35C974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7998CA-4E26-4DA3-8B3A-FB83705BD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A0AB1CE-4876-4364-946F-A2257E170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780F2B-CCE8-4F04-9849-DD4F60C58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380C60F-4A09-417F-B4B0-EE150639E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5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672A5-B893-4CBE-AF7D-5513A7D11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5B6E534-4F71-497D-8FC8-A60B0123DF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1D47633-F5F5-45EB-A0D7-EA8C4D56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21D662C-E64A-45CD-AFEC-705411016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589BDC0-5C15-4B67-9301-38D84ABC1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F126CC-B9BF-4B9E-BF10-F27C78C0C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446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87105-D81A-43CE-9A57-9161BAF79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41D2B63-7697-4521-AB73-121073AF8B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C9AA23-8032-4A72-8664-31847ED0BF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9CC5F-8CE4-4FE9-B46B-2D8683B16C24}" type="datetimeFigureOut">
              <a:rPr lang="ru-RU" smtClean="0"/>
              <a:t>25.11.2021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5913B5-EFD2-48CF-AECF-B6B5FD10A3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3869ED6-9CD6-4B20-B142-36EE6D9CF8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4B24CE-9EE2-4754-B4DB-BE6D29FFC44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998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19F3924F1EDFE8DC3F5E8C40CDA55145DD61A66416997E958CF7BB495390A5CBEA5B263FA817F0A19136282DE34F4C38BC4D67B2702FDCCEj128G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596A1F16D797E6DB943351B00451E34EF1C9181EA18A61DB0272B7E661D560E89F6B9CEAF1AF1A97138D17938C7F529822B735F0E7956C85a8F8H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63CC02-0A34-49B8-9CE6-F8D3FE998C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194215-9AF5-4E30-B98D-9E568EE37919}"/>
              </a:ext>
            </a:extLst>
          </p:cNvPr>
          <p:cNvSpPr txBox="1"/>
          <p:nvPr/>
        </p:nvSpPr>
        <p:spPr>
          <a:xfrm>
            <a:off x="3994030" y="2264434"/>
            <a:ext cx="7593581" cy="350865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EF532B"/>
                </a:solidFill>
              </a:rPr>
              <a:t>ЦЕНТР КОМПЕТЕНЦИЙ </a:t>
            </a:r>
          </a:p>
          <a:p>
            <a:r>
              <a:rPr lang="ru-RU" sz="2800" b="1" dirty="0">
                <a:solidFill>
                  <a:srgbClr val="EF532B"/>
                </a:solidFill>
              </a:rPr>
              <a:t>В СФЕРЕ СЕЛЬСКОХОЗЯЙСТВЕННОЙ КООПЕРАЦИИ </a:t>
            </a:r>
          </a:p>
          <a:p>
            <a:r>
              <a:rPr lang="ru-RU" sz="2800" b="1" dirty="0">
                <a:solidFill>
                  <a:srgbClr val="EF532B"/>
                </a:solidFill>
              </a:rPr>
              <a:t>И ПОДДЕРЖКИ ФЕРМЕРОВ</a:t>
            </a:r>
          </a:p>
          <a:p>
            <a:endParaRPr lang="ru-RU" sz="18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www.mb38.ru</a:t>
            </a:r>
          </a:p>
          <a:p>
            <a:r>
              <a:rPr lang="ru-RU" sz="18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 (3952) 258-520 доб. 151; 914 484-02-42; 904 125-02-54</a:t>
            </a:r>
          </a:p>
          <a:p>
            <a:endParaRPr lang="ru-RU" sz="2800" b="1" dirty="0">
              <a:solidFill>
                <a:srgbClr val="EF532B"/>
              </a:solidFill>
            </a:endParaRPr>
          </a:p>
          <a:p>
            <a:r>
              <a:rPr lang="ru-RU" sz="2800" b="1" dirty="0">
                <a:solidFill>
                  <a:srgbClr val="EF532B"/>
                </a:solidFill>
              </a:rPr>
              <a:t>Специалист: Ирина Ринчиновна Малакшинова 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7063D22-6C03-467E-ADA4-D04CEB60A8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389" y="810884"/>
            <a:ext cx="3209169" cy="190643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80C2327E-D690-4DBF-87DE-C4C5E34CB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65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306545"/>
            <a:ext cx="8736969" cy="67506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/>
              <a:t>Основные требования к КФХ на получение гранта «</a:t>
            </a:r>
            <a:r>
              <a:rPr lang="ru-RU" sz="2400" b="1" dirty="0" err="1"/>
              <a:t>АгростратАп</a:t>
            </a:r>
            <a:r>
              <a:rPr lang="ru-RU" sz="3200" b="1" dirty="0"/>
              <a:t>»</a:t>
            </a:r>
            <a:endParaRPr lang="ru-RU" sz="3200" dirty="0"/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0381198"/>
              </p:ext>
            </p:extLst>
          </p:nvPr>
        </p:nvGraphicFramePr>
        <p:xfrm>
          <a:off x="370936" y="1069675"/>
          <a:ext cx="11417112" cy="56225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7662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5519450">
                  <a:extLst>
                    <a:ext uri="{9D8B030D-6E8A-4147-A177-3AD203B41FA5}">
                      <a16:colId xmlns:a16="http://schemas.microsoft.com/office/drawing/2014/main" val="2915894125"/>
                    </a:ext>
                  </a:extLst>
                </a:gridCol>
              </a:tblGrid>
              <a:tr h="391586">
                <a:tc>
                  <a:txBody>
                    <a:bodyPr/>
                    <a:lstStyle/>
                    <a:p>
                      <a:pPr marL="0" indent="266700">
                        <a:spcBef>
                          <a:spcPts val="600"/>
                        </a:spcBef>
                      </a:pPr>
                      <a:r>
                        <a:rPr lang="ru-RU" sz="1800" dirty="0"/>
                        <a:t>Требование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Документ, </a:t>
                      </a:r>
                      <a:r>
                        <a:rPr lang="ru-RU" sz="1800" dirty="0" err="1"/>
                        <a:t>подтвержд</a:t>
                      </a:r>
                      <a:r>
                        <a:rPr lang="ru-RU" sz="1800" dirty="0"/>
                        <a:t>. соответствие требованию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603787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глава КФХ является гражданином РФ на дату представления заявки на участие в конкурсе и документов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Копия паспорта гражданина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96785"/>
                  </a:ext>
                </a:extLst>
              </a:tr>
              <a:tr h="103516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общий срок проживания главы КФХ по месту его регистрации в сельской местности, где он осуществляет производство составляет не менее одного года на дату представления заявки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Копия паспорта гражданина РФ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33927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у главы КФХ отсутствует неисполненная обязанность по уплате налогов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, сборов, страховых взносов, пеней, штрафов, процентов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1000"/>
                        </a:spcBef>
                      </a:pPr>
                      <a:r>
                        <a:rPr lang="ru-RU" sz="16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Справка о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б исполнении налогоплательщиком обязанности по уплате налогов, сборов, страховых взносов, пеней, штрафов, процентов, выданную ФНС;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32548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наличие у главы КФХ проекта создания и (или) развития хозяйства, срок реализации которого составляет не менее пяти лет, следующих за годом, в котором определяются победители конкурса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Проект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создания и (или) развития хозяйства на 5 лет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93269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 случае строительства за счет средств гранта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наличие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проектной документации;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земельных участков, на которых планируется строительство объекта, на дату представления заявки;</a:t>
                      </a:r>
                    </a:p>
                    <a:p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разрешения на строительство объекта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Разделы проектной документации «</a:t>
                      </a:r>
                      <a:r>
                        <a:rPr lang="ru-RU" sz="1600" dirty="0"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Пояснительная записка», «Смета на строительство»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Выписка из ЕГРН, подтверждающая право на земельный участок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Разрешение на строительство объекта от главы МО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1220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262741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E524C6F-FADA-43B8-8C43-DC50520681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2656" y="223921"/>
            <a:ext cx="1643963" cy="7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271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072E42-6612-49B9-9205-56B62E91B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0211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Количество баллов по критериям оценки КФХ,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400" b="1" dirty="0">
                <a:solidFill>
                  <a:srgbClr val="FF0000"/>
                </a:solidFill>
              </a:rPr>
              <a:t>претендующих на получение грантов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BEBA9A-387A-4024-B9D0-DEE8BCF4E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6980" y="1329522"/>
            <a:ext cx="10161917" cy="510296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457200" indent="-457200">
              <a:buAutoNum type="arabicParenR"/>
            </a:pPr>
            <a:endParaRPr lang="ru-RU" sz="2000" dirty="0"/>
          </a:p>
          <a:p>
            <a:pPr marL="457200" indent="-457200">
              <a:buAutoNum type="arabicParenR"/>
            </a:pPr>
            <a:endParaRPr lang="ru-RU" sz="2000" dirty="0"/>
          </a:p>
          <a:p>
            <a:pPr marL="457200" indent="-457200">
              <a:buAutoNum type="arabicParenR"/>
            </a:pPr>
            <a:endParaRPr lang="ru-RU" sz="2000" dirty="0"/>
          </a:p>
          <a:p>
            <a:pPr marL="0" indent="0">
              <a:buNone/>
            </a:pPr>
            <a:endParaRPr lang="ru-RU" sz="2000" dirty="0"/>
          </a:p>
          <a:p>
            <a:pPr marL="0" indent="363538">
              <a:buNone/>
            </a:pPr>
            <a:endParaRPr lang="ru-RU" sz="2100" dirty="0"/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85F964F8-DB52-4A29-8A15-15B53AC951E5}"/>
              </a:ext>
            </a:extLst>
          </p:cNvPr>
          <p:cNvGraphicFramePr>
            <a:graphicFrameLocks noGrp="1"/>
          </p:cNvGraphicFramePr>
          <p:nvPr/>
        </p:nvGraphicFramePr>
        <p:xfrm>
          <a:off x="729412" y="1329522"/>
          <a:ext cx="10624388" cy="485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27">
                  <a:extLst>
                    <a:ext uri="{9D8B030D-6E8A-4147-A177-3AD203B41FA5}">
                      <a16:colId xmlns:a16="http://schemas.microsoft.com/office/drawing/2014/main" val="1050533477"/>
                    </a:ext>
                  </a:extLst>
                </a:gridCol>
                <a:gridCol w="7621897">
                  <a:extLst>
                    <a:ext uri="{9D8B030D-6E8A-4147-A177-3AD203B41FA5}">
                      <a16:colId xmlns:a16="http://schemas.microsoft.com/office/drawing/2014/main" val="1951013169"/>
                    </a:ext>
                  </a:extLst>
                </a:gridCol>
                <a:gridCol w="1175595">
                  <a:extLst>
                    <a:ext uri="{9D8B030D-6E8A-4147-A177-3AD203B41FA5}">
                      <a16:colId xmlns:a16="http://schemas.microsoft.com/office/drawing/2014/main" val="1556858040"/>
                    </a:ext>
                  </a:extLst>
                </a:gridCol>
                <a:gridCol w="1120469">
                  <a:extLst>
                    <a:ext uri="{9D8B030D-6E8A-4147-A177-3AD203B41FA5}">
                      <a16:colId xmlns:a16="http://schemas.microsoft.com/office/drawing/2014/main" val="2164029717"/>
                    </a:ext>
                  </a:extLst>
                </a:gridCol>
              </a:tblGrid>
              <a:tr h="636407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№ </a:t>
                      </a:r>
                      <a:r>
                        <a:rPr lang="ru-RU" dirty="0" err="1"/>
                        <a:t>п.п</a:t>
                      </a:r>
                      <a:r>
                        <a:rPr lang="ru-RU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критерия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2021 год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2022 год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862510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Срок проживания / регистрации главы крестьянского (фермерского) хозяйства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6766255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Наличие земельных участков в собственности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4049143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Доля собственного участия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545754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Возраст главы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6026151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Основное направление деятельности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50196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Членство главы КФХ в СПоК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34122113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Соотношение численности КФХ ИП в численности сельского населения муниципального района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153812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Кол-во создаваемых рабочих мест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26841284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Виды сельскохозяйственной деятельности на получение гранта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2466004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Регистрация главы КФХ в районах Крайнего Севера или приравненных к ним местностям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723345400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ИТОГО, максимальное количество баллов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152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0288866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Победитель конкурсного отбора 2021 года – 1 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 (77,9 %)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8303388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Победитель конкурсного отбора 2021 года – 15 место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79 (70,5 %)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04980482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CEF35D4-61F1-4C89-866F-CE18EE27375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16137" y="446388"/>
            <a:ext cx="1643963" cy="7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1120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43D99-7D5B-4F92-A5E2-BEF44770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80072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Грант </a:t>
            </a:r>
            <a:r>
              <a:rPr lang="ru-RU" b="1" dirty="0">
                <a:ea typeface="Times New Roman" panose="02020603050405020304" pitchFamily="18" charset="0"/>
              </a:rPr>
              <a:t>на развитие</a:t>
            </a:r>
            <a:br>
              <a:rPr lang="ru-RU" b="1" dirty="0">
                <a:ea typeface="Times New Roman" panose="02020603050405020304" pitchFamily="18" charset="0"/>
              </a:rPr>
            </a:br>
            <a:r>
              <a:rPr lang="ru-RU" b="1" dirty="0">
                <a:ea typeface="Times New Roman" panose="02020603050405020304" pitchFamily="18" charset="0"/>
              </a:rPr>
              <a:t>семейных животноводческих ферм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38B6E-C741-49A2-A7C0-6C2C29CE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7190" y="1179094"/>
            <a:ext cx="5568198" cy="5221705"/>
          </a:xfr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indent="0" algn="just">
              <a:spcBef>
                <a:spcPts val="1000"/>
              </a:spcBef>
              <a:buNone/>
            </a:pPr>
            <a:r>
              <a:rPr lang="ru-RU" sz="1600" b="1" dirty="0">
                <a:effectLst/>
                <a:ea typeface="Times New Roman" panose="02020603050405020304" pitchFamily="18" charset="0"/>
              </a:rPr>
              <a:t>Направления расходов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1) строительство объектов для производства, хранения и переработки сельхозпродукции;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2) реконструкция объектов для производства, хранения и переработки сельхозпродукции;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3) комплектация объектов для производства, хранения и переработки сельхозпродукции оборудованием, сельскохозяйственной техникой и специализированным транспортом и их монтаж;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4) приобретение племенных сельскохозяйственных животных и птицы (за исключением свиней). При этом планируемое маточное поголовье КРС не должно превышать 300 голов, овец (коз) - не более 500 условных голов.</a:t>
            </a:r>
          </a:p>
          <a:p>
            <a:pPr indent="0" algn="just">
              <a:buNone/>
            </a:pPr>
            <a:r>
              <a:rPr lang="ru-RU" sz="1600" dirty="0">
                <a:ea typeface="Times New Roman" panose="02020603050405020304" pitchFamily="18" charset="0"/>
              </a:rPr>
              <a:t>Гранты предоставляются КФХ, признанным победителями по результатам конкурсного отбора, на основании соглашения о предоставлении грантов.</a:t>
            </a:r>
          </a:p>
          <a:p>
            <a:pPr indent="0" algn="just">
              <a:spcBef>
                <a:spcPts val="1000"/>
              </a:spcBef>
              <a:buNone/>
            </a:pPr>
            <a:r>
              <a:rPr lang="ru-RU" sz="1600" b="1" dirty="0"/>
              <a:t>Срок использования гранта – 24 месяцев.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D4B90-00F8-46E7-80BC-D14C33E2A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412694"/>
            <a:ext cx="4286231" cy="398810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19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предоставлении грантов в форме субсидий, </a:t>
            </a:r>
            <a:r>
              <a:rPr lang="ru-RU" sz="1900" dirty="0"/>
              <a:t>утв. Постановлением Правительства Иркутской области </a:t>
            </a:r>
            <a:r>
              <a:rPr lang="ru-RU" sz="1900" dirty="0">
                <a:effectLst/>
                <a:ea typeface="Times New Roman" panose="02020603050405020304" pitchFamily="18" charset="0"/>
              </a:rPr>
              <a:t>от 11 июля 2013 г. № 254-пп </a:t>
            </a:r>
          </a:p>
          <a:p>
            <a:endParaRPr lang="ru-RU" sz="1800" dirty="0"/>
          </a:p>
          <a:p>
            <a:pPr algn="just"/>
            <a:r>
              <a:rPr lang="ru-RU" sz="1900" b="1" dirty="0">
                <a:ea typeface="Times New Roman" panose="02020603050405020304" pitchFamily="18" charset="0"/>
              </a:rPr>
              <a:t>семейная животноводческая ферма</a:t>
            </a:r>
            <a:r>
              <a:rPr lang="ru-RU" sz="1900" dirty="0">
                <a:ea typeface="Times New Roman" panose="02020603050405020304" pitchFamily="18" charset="0"/>
              </a:rPr>
              <a:t> - крестьянское (фермерское) хозяйство, зарегистрированное на сельской территории Иркутской области, осуществляющее деятельность без образования юридического лица, основанную на личном участии </a:t>
            </a:r>
            <a:r>
              <a:rPr lang="ru-RU" sz="1900" u="sng" dirty="0">
                <a:ea typeface="Times New Roman" panose="02020603050405020304" pitchFamily="18" charset="0"/>
              </a:rPr>
              <a:t>главы и членов хозяйства</a:t>
            </a:r>
            <a:r>
              <a:rPr lang="ru-RU" sz="1900" dirty="0">
                <a:ea typeface="Times New Roman" panose="02020603050405020304" pitchFamily="18" charset="0"/>
              </a:rPr>
              <a:t>, состоящих в родстве (не менее двух таких членов, включая главу) или браке, продолжительность деятельности которого превышает 24 месяца со дня его регистрации;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1E5FE15-3505-451F-8054-1312D72290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85149" y="78358"/>
            <a:ext cx="1643963" cy="75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90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43D99-7D5B-4F92-A5E2-BEF44770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1240" y="457200"/>
            <a:ext cx="4180786" cy="1339516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b="1" dirty="0"/>
              <a:t>Грант </a:t>
            </a:r>
            <a:r>
              <a:rPr lang="ru-RU" b="1" dirty="0">
                <a:ea typeface="Times New Roman" panose="02020603050405020304" pitchFamily="18" charset="0"/>
              </a:rPr>
              <a:t>на развитие</a:t>
            </a:r>
            <a:br>
              <a:rPr lang="ru-RU" b="1" dirty="0">
                <a:ea typeface="Times New Roman" panose="02020603050405020304" pitchFamily="18" charset="0"/>
              </a:rPr>
            </a:br>
            <a:r>
              <a:rPr lang="ru-RU" b="1" dirty="0">
                <a:ea typeface="Times New Roman" panose="02020603050405020304" pitchFamily="18" charset="0"/>
              </a:rPr>
              <a:t>семейных животноводческих ферм</a:t>
            </a:r>
            <a:endParaRPr lang="ru-RU" b="1" dirty="0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BF790CC1-EAC9-4E74-AB0B-FB9EC76B59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0114065"/>
              </p:ext>
            </p:extLst>
          </p:nvPr>
        </p:nvGraphicFramePr>
        <p:xfrm>
          <a:off x="5245768" y="1402236"/>
          <a:ext cx="6625390" cy="346799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608569">
                  <a:extLst>
                    <a:ext uri="{9D8B030D-6E8A-4147-A177-3AD203B41FA5}">
                      <a16:colId xmlns:a16="http://schemas.microsoft.com/office/drawing/2014/main" val="1705594360"/>
                    </a:ext>
                  </a:extLst>
                </a:gridCol>
                <a:gridCol w="1082996">
                  <a:extLst>
                    <a:ext uri="{9D8B030D-6E8A-4147-A177-3AD203B41FA5}">
                      <a16:colId xmlns:a16="http://schemas.microsoft.com/office/drawing/2014/main" val="555145594"/>
                    </a:ext>
                  </a:extLst>
                </a:gridCol>
                <a:gridCol w="1338305">
                  <a:extLst>
                    <a:ext uri="{9D8B030D-6E8A-4147-A177-3AD203B41FA5}">
                      <a16:colId xmlns:a16="http://schemas.microsoft.com/office/drawing/2014/main" val="198937583"/>
                    </a:ext>
                  </a:extLst>
                </a:gridCol>
                <a:gridCol w="1297760">
                  <a:extLst>
                    <a:ext uri="{9D8B030D-6E8A-4147-A177-3AD203B41FA5}">
                      <a16:colId xmlns:a16="http://schemas.microsoft.com/office/drawing/2014/main" val="508398662"/>
                    </a:ext>
                  </a:extLst>
                </a:gridCol>
                <a:gridCol w="1297760">
                  <a:extLst>
                    <a:ext uri="{9D8B030D-6E8A-4147-A177-3AD203B41FA5}">
                      <a16:colId xmlns:a16="http://schemas.microsoft.com/office/drawing/2014/main" val="586798173"/>
                    </a:ext>
                  </a:extLst>
                </a:gridCol>
              </a:tblGrid>
              <a:tr h="131803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затрат, тыс. руб.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Из них доля средств  гранта, 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Сумма гранта, тыс.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Собств. средства, тыс. рублей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654094289"/>
                  </a:ext>
                </a:extLst>
              </a:tr>
              <a:tr h="592551">
                <a:tc rowSpan="2">
                  <a:txBody>
                    <a:bodyPr/>
                    <a:lstStyle/>
                    <a:p>
                      <a:r>
                        <a:rPr lang="ru-RU" dirty="0"/>
                        <a:t>Грант </a:t>
                      </a:r>
                      <a:r>
                        <a:rPr lang="ru-RU" dirty="0" err="1"/>
                        <a:t>АгростратАп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5 555,6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90,0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5 000,0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555,6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08459146"/>
                  </a:ext>
                </a:extLst>
              </a:tr>
              <a:tr h="536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3 333,3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90,0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3 000,0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333,3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67769412"/>
                  </a:ext>
                </a:extLst>
              </a:tr>
              <a:tr h="485262">
                <a:tc rowSpan="2">
                  <a:txBody>
                    <a:bodyPr/>
                    <a:lstStyle/>
                    <a:p>
                      <a:r>
                        <a:rPr lang="ru-RU" dirty="0"/>
                        <a:t>Грант на строительство СЖФ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16 666,7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60,0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10 000,0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6 666,7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07003753"/>
                  </a:ext>
                </a:extLst>
              </a:tr>
              <a:tr h="53607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50 000,0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>
                          <a:effectLst/>
                        </a:rPr>
                        <a:t>60,0</a:t>
                      </a:r>
                      <a:endParaRPr lang="ru-RU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b="1" u="none" strike="noStrike" dirty="0">
                          <a:effectLst/>
                        </a:rPr>
                        <a:t>30 000,0</a:t>
                      </a:r>
                      <a:endParaRPr lang="ru-RU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2000" u="none" strike="noStrike" dirty="0">
                          <a:effectLst/>
                        </a:rPr>
                        <a:t>20 000,0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57968664"/>
                  </a:ext>
                </a:extLst>
              </a:tr>
            </a:tbl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id="{C2BD4B90-00F8-46E7-80BC-D14C33E2A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1239" y="2117558"/>
            <a:ext cx="4177612" cy="346799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900" dirty="0">
                <a:ea typeface="Times New Roman" panose="02020603050405020304" pitchFamily="18" charset="0"/>
              </a:rPr>
              <a:t>Размер грантов должен составлять не более 60 процентов затрат на развитие семейной животноводческой фермы. </a:t>
            </a:r>
          </a:p>
          <a:p>
            <a:pPr algn="just"/>
            <a:r>
              <a:rPr lang="ru-RU" sz="1900" dirty="0">
                <a:ea typeface="Times New Roman" panose="02020603050405020304" pitchFamily="18" charset="0"/>
              </a:rPr>
              <a:t>Размер гранта в расчете на одного победителя конкурсного отбора должен составлять не менее 10 млн рублей. Максимальный размер гранта в расчете на одного победителя конкурсного отбора не может превышать </a:t>
            </a:r>
            <a:r>
              <a:rPr lang="ru-RU" sz="1900" b="1" dirty="0">
                <a:ea typeface="Times New Roman" panose="02020603050405020304" pitchFamily="18" charset="0"/>
              </a:rPr>
              <a:t>30 млн рублей</a:t>
            </a:r>
            <a:r>
              <a:rPr lang="ru-RU" sz="1900" dirty="0">
                <a:ea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48B72A9-CCEB-47E2-8198-C12CD7B1B4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806289" y="183603"/>
            <a:ext cx="1794471" cy="82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25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221" y="372969"/>
            <a:ext cx="9208168" cy="557901"/>
          </a:xfrm>
          <a:solidFill>
            <a:schemeClr val="accent2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Основные требования к КФХ на получение гранта СЖФ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7307756"/>
              </p:ext>
            </p:extLst>
          </p:nvPr>
        </p:nvGraphicFramePr>
        <p:xfrm>
          <a:off x="370936" y="1069675"/>
          <a:ext cx="11417112" cy="5489761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5743425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5673687">
                  <a:extLst>
                    <a:ext uri="{9D8B030D-6E8A-4147-A177-3AD203B41FA5}">
                      <a16:colId xmlns:a16="http://schemas.microsoft.com/office/drawing/2014/main" val="2915894125"/>
                    </a:ext>
                  </a:extLst>
                </a:gridCol>
              </a:tblGrid>
              <a:tr h="391586">
                <a:tc>
                  <a:txBody>
                    <a:bodyPr/>
                    <a:lstStyle/>
                    <a:p>
                      <a:pPr marL="0" indent="266700" algn="ctr">
                        <a:spcBef>
                          <a:spcPts val="600"/>
                        </a:spcBef>
                      </a:pPr>
                      <a:r>
                        <a:rPr lang="ru-RU" sz="1800" dirty="0"/>
                        <a:t>Требование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Документ, </a:t>
                      </a:r>
                      <a:r>
                        <a:rPr lang="ru-RU" sz="1800" dirty="0" err="1"/>
                        <a:t>подтвержд</a:t>
                      </a:r>
                      <a:r>
                        <a:rPr lang="ru-RU" sz="1800" dirty="0"/>
                        <a:t>. соответствие требованию</a:t>
                      </a:r>
                      <a:endParaRPr lang="ru-RU" sz="18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603787">
                <a:tc>
                  <a:txBody>
                    <a:bodyPr/>
                    <a:lstStyle/>
                    <a:p>
                      <a:pPr indent="0" algn="just">
                        <a:spcBef>
                          <a:spcPts val="1000"/>
                        </a:spcBef>
                        <a:buNone/>
                      </a:pPr>
                      <a:r>
                        <a:rPr lang="ru-RU" sz="1700" dirty="0">
                          <a:effectLst/>
                        </a:rPr>
                        <a:t>КФХ зарегистрировано и осуществляет свою деятельность на сельской территории Иркутской области;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Свидетельство о государственной регистрации ИП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0796785"/>
                  </a:ext>
                </a:extLst>
              </a:tr>
              <a:tr h="843405">
                <a:tc>
                  <a:txBody>
                    <a:bodyPr/>
                    <a:lstStyle/>
                    <a:p>
                      <a:pPr indent="0" algn="just">
                        <a:spcBef>
                          <a:spcPts val="1000"/>
                        </a:spcBef>
                        <a:buNone/>
                      </a:pPr>
                      <a:r>
                        <a:rPr lang="ru-RU" sz="1700" dirty="0">
                          <a:effectLst/>
                        </a:rPr>
                        <a:t>деятельность КФХ основана на личном участии главы и членов КФХ, состоящих в родстве (не менее двух таких членов, включая главу);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Копии паспортов главы КФХ и членов КФХ, документ подтверждающий родство членов КФХ и главы КФХ,</a:t>
                      </a:r>
                    </a:p>
                    <a:p>
                      <a:r>
                        <a:rPr lang="ru-RU" sz="1700" kern="1200" dirty="0">
                          <a:effectLst/>
                        </a:rPr>
                        <a:t>Соглашение о создании КФХ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3133927"/>
                  </a:ext>
                </a:extLst>
              </a:tr>
              <a:tr h="881349">
                <a:tc>
                  <a:txBody>
                    <a:bodyPr/>
                    <a:lstStyle/>
                    <a:p>
                      <a:pPr indent="0" algn="just">
                        <a:spcBef>
                          <a:spcPts val="1000"/>
                        </a:spcBef>
                        <a:buNone/>
                      </a:pPr>
                      <a:r>
                        <a:rPr lang="ru-RU" sz="1700" dirty="0">
                          <a:effectLst/>
                        </a:rPr>
                        <a:t>продолжительность осуществления деятельности КФХ на день представления документов превышает 24 месяца со дня его регистрации;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dirty="0">
                          <a:effectLst/>
                        </a:rPr>
                        <a:t>Копия отчетности 1-КФХ за каждый год осуществления деятельности КФХ, но не более пяти лет, предшествующих году представления документов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0410204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у главы КФХ отсутствует неисполненная обязанность по уплате налогов</a:t>
                      </a:r>
                      <a:r>
                        <a:rPr lang="ru-RU" sz="1700" dirty="0">
                          <a:effectLst/>
                        </a:rPr>
                        <a:t>, сборов, страховых взносов, пеней, штрафов, процентов в пределах 30 календарных дней, предшествующих дню представления документов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Bef>
                          <a:spcPts val="1000"/>
                        </a:spcBef>
                      </a:pPr>
                      <a:r>
                        <a:rPr lang="ru-RU" sz="1700" u="none" strike="noStrike" dirty="0">
                          <a:effectLst/>
                        </a:rPr>
                        <a:t>Справка о</a:t>
                      </a:r>
                      <a:r>
                        <a:rPr lang="ru-RU" sz="1700" dirty="0">
                          <a:effectLst/>
                        </a:rPr>
                        <a:t>б исполнении налогоплательщиком обязанности по уплате налогов, сборов, страховых взносов, пеней, штрафов, процентов, выданную территориальным органом ФНС;</a:t>
                      </a:r>
                      <a:endParaRPr lang="ru-RU" sz="1700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4232548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наличие у главы КФХ </a:t>
                      </a:r>
                      <a:r>
                        <a:rPr lang="ru-RU" sz="1700" dirty="0">
                          <a:effectLst/>
                        </a:rPr>
                        <a:t>плана по развитию СЖФ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kern="1200" dirty="0">
                          <a:effectLst/>
                        </a:rPr>
                        <a:t>Бизнес-план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93593269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наличие у главы КФХ проектной документации;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Разделы проектной документации «</a:t>
                      </a:r>
                      <a:r>
                        <a:rPr lang="ru-RU" sz="1700" dirty="0">
                          <a:effectLst/>
                        </a:rPr>
                        <a:t>Пояснительная записка», «Смета на строительство» (на реконструкцию)</a:t>
                      </a:r>
                      <a:endParaRPr lang="ru-RU" sz="17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0291220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наличие у главы КФХ </a:t>
                      </a:r>
                      <a:r>
                        <a:rPr lang="ru-RU" sz="1700" dirty="0">
                          <a:effectLst/>
                        </a:rPr>
                        <a:t>разрешения на строительство объекта </a:t>
                      </a:r>
                      <a:endParaRPr lang="ru-RU" sz="1700" kern="1200" dirty="0">
                        <a:effectLst/>
                      </a:endParaRPr>
                    </a:p>
                    <a:p>
                      <a:endParaRPr lang="ru-RU" sz="1700" b="1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700" kern="1200" dirty="0">
                          <a:effectLst/>
                        </a:rPr>
                        <a:t>Разрешение на строительство объекта от главы МО</a:t>
                      </a:r>
                    </a:p>
                    <a:p>
                      <a:endParaRPr lang="ru-RU" sz="1700" dirty="0"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627410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F03775-E31F-42DA-ABDA-9DD1F0CB65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8084" y="183603"/>
            <a:ext cx="1882980" cy="9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1994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0936" y="651920"/>
            <a:ext cx="8652748" cy="731712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Возможные меры государственной поддержки. Начало деятельности</a:t>
            </a:r>
            <a:r>
              <a:rPr lang="ru-RU" sz="2400" b="1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.</a:t>
            </a:r>
            <a:endParaRPr lang="ru-RU" sz="2400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01689"/>
              </p:ext>
            </p:extLst>
          </p:nvPr>
        </p:nvGraphicFramePr>
        <p:xfrm>
          <a:off x="449093" y="1572732"/>
          <a:ext cx="11293813" cy="487350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5652194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5641619">
                  <a:extLst>
                    <a:ext uri="{9D8B030D-6E8A-4147-A177-3AD203B41FA5}">
                      <a16:colId xmlns:a16="http://schemas.microsoft.com/office/drawing/2014/main" val="3198728766"/>
                    </a:ext>
                  </a:extLst>
                </a:gridCol>
              </a:tblGrid>
              <a:tr h="654478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ru-RU" sz="1400" dirty="0"/>
                        <a:t>Вид государственной поддержки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ru-RU" sz="1400" u="sng" dirty="0"/>
                        <a:t>Минимальный </a:t>
                      </a:r>
                      <a:r>
                        <a:rPr lang="ru-RU" sz="1400" dirty="0"/>
                        <a:t>критерий предоставления государственной поддержки</a:t>
                      </a:r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317582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Начиная с года создания КФХ </a:t>
                      </a:r>
                      <a:endParaRPr lang="ru-RU" sz="14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165798"/>
                  </a:ext>
                </a:extLst>
              </a:tr>
              <a:tr h="1243508">
                <a:tc>
                  <a:txBody>
                    <a:bodyPr/>
                    <a:lstStyle/>
                    <a:p>
                      <a:pPr marL="342900" indent="-342900" algn="just">
                        <a:spcBef>
                          <a:spcPts val="0"/>
                        </a:spcBef>
                        <a:buAutoNum type="arabicPeriod"/>
                      </a:pPr>
                      <a:r>
                        <a:rPr lang="ru-RU" sz="1400" kern="1200" dirty="0">
                          <a:effectLst/>
                        </a:rPr>
                        <a:t>единовременная выплата молодым специалистам – ИП Главам КФХ: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400" kern="1200" dirty="0">
                          <a:effectLst/>
                        </a:rPr>
                        <a:t>- 300 тыс. рублей, имеющего среднее профобразование, </a:t>
                      </a:r>
                    </a:p>
                    <a:p>
                      <a:pPr marL="285750" indent="-285750" algn="just">
                        <a:spcBef>
                          <a:spcPts val="0"/>
                        </a:spcBef>
                        <a:buFontTx/>
                        <a:buChar char="-"/>
                      </a:pPr>
                      <a:r>
                        <a:rPr lang="ru-RU" sz="1400" kern="1200" dirty="0">
                          <a:effectLst/>
                        </a:rPr>
                        <a:t>400 тыс. рублей, имеющего высшее образование.</a:t>
                      </a:r>
                    </a:p>
                    <a:p>
                      <a:pPr marL="0" indent="0" algn="just">
                        <a:spcBef>
                          <a:spcPts val="0"/>
                        </a:spcBef>
                        <a:buFontTx/>
                        <a:buNone/>
                      </a:pPr>
                      <a:r>
                        <a:rPr lang="ru-RU" sz="1400" kern="1200" dirty="0">
                          <a:effectLst/>
                        </a:rPr>
                        <a:t>(Постановление Правительства Иркутской области от 11 марта 2013 г. № 78-пп)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1.1. является гражданином РФ в возрасте до 35 лет включительно</a:t>
                      </a:r>
                    </a:p>
                    <a:p>
                      <a:r>
                        <a:rPr lang="ru-RU" sz="1400" kern="1200" dirty="0">
                          <a:effectLst/>
                        </a:rPr>
                        <a:t>1.2. иметь образование: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kern="1200" dirty="0">
                          <a:effectLst/>
                        </a:rPr>
                        <a:t>средне-специальное;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kern="1200" dirty="0">
                          <a:effectLst/>
                        </a:rPr>
                        <a:t>высшее.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kern="1200" dirty="0">
                          <a:effectLst/>
                        </a:rPr>
                        <a:t>1.3. Обязан осуществлять деятельность не менее трех лет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kern="1200" dirty="0">
                          <a:effectLst/>
                        </a:rPr>
                        <a:t>и др.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33927"/>
                  </a:ext>
                </a:extLst>
              </a:tr>
              <a:tr h="96535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2. на проведение кадастровых работ при оформлении в собственность и (или) аренду земельных участков по ставке 300 рублей на 1 га оформленных земельных участков.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(Постановление Правительства Иркутской области от 11 марта 2013 г. № 78-пп)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kern="1200" dirty="0">
                          <a:effectLst/>
                        </a:rPr>
                        <a:t>2.1. проведение кадастровых работ (оплатить затраты);</a:t>
                      </a:r>
                    </a:p>
                    <a:p>
                      <a:r>
                        <a:rPr lang="ru-RU" sz="1400" kern="1200" dirty="0">
                          <a:effectLst/>
                        </a:rPr>
                        <a:t>2.2. осуществление государственной регистрации права собственности на земельные участки.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и др.</a:t>
                      </a:r>
                      <a:endParaRPr lang="ru-RU" sz="14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8533540"/>
                  </a:ext>
                </a:extLst>
              </a:tr>
              <a:tr h="1243508">
                <a:tc>
                  <a:txBody>
                    <a:bodyPr/>
                    <a:lstStyle/>
                    <a:p>
                      <a:pPr indent="0" algn="just">
                        <a:spcBef>
                          <a:spcPts val="1000"/>
                        </a:spcBef>
                        <a:buNone/>
                      </a:pPr>
                      <a:r>
                        <a:rPr lang="ru-RU" sz="1400" kern="1200" dirty="0">
                          <a:effectLst/>
                        </a:rPr>
                        <a:t>3. на </a:t>
                      </a:r>
                      <a:r>
                        <a:rPr lang="ru-RU" sz="1400" kern="1200" dirty="0" err="1">
                          <a:effectLst/>
                        </a:rPr>
                        <a:t>культуртехнические</a:t>
                      </a:r>
                      <a:r>
                        <a:rPr lang="ru-RU" sz="1400" kern="1200" dirty="0">
                          <a:effectLst/>
                        </a:rPr>
                        <a:t> мероприятия на выбывших сельскохозяйственных угодьях, вовлекаемых в сельскохозяйственный оборот в размере 70 процентов от фактических затрат и не более 6 000 рублей на 1 га вовлекаемых угодий   (Постановление Правительства Иркутской области от 19 мая 2021 г. № 344-пп)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400" kern="1200" dirty="0">
                          <a:effectLst/>
                        </a:rPr>
                        <a:t>3.1. наличие на праве собственности земельных участков, в границах которых находятся вовлекаемые угодья 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400" kern="1200" dirty="0">
                          <a:effectLst/>
                        </a:rPr>
                        <a:t>3.2. наличие проекта </a:t>
                      </a:r>
                      <a:r>
                        <a:rPr lang="ru-RU" sz="1400" kern="1200" dirty="0" err="1">
                          <a:effectLst/>
                        </a:rPr>
                        <a:t>культуртехнической</a:t>
                      </a:r>
                      <a:r>
                        <a:rPr lang="ru-RU" sz="1400" kern="1200" dirty="0">
                          <a:effectLst/>
                        </a:rPr>
                        <a:t> мелиорации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400" kern="1200" dirty="0">
                          <a:effectLst/>
                        </a:rPr>
                        <a:t>3.3. общая площадь вовлекаемых угодий составляет не менее 50 га, которые не использовались в течение пяти и более лет подряд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400" kern="1200" dirty="0">
                          <a:effectLst/>
                        </a:rPr>
                        <a:t>и др.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10204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A95EA05-D9F5-493C-90B6-AF5E37F8DE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38084" y="183603"/>
            <a:ext cx="1882980" cy="936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9964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24" y="365125"/>
            <a:ext cx="8496639" cy="557901"/>
          </a:xfrm>
          <a:solidFill>
            <a:srgbClr val="C00000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Возможные меры государственной поддержки</a:t>
            </a:r>
            <a:endParaRPr lang="ru-RU" sz="3200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6626951"/>
              </p:ext>
            </p:extLst>
          </p:nvPr>
        </p:nvGraphicFramePr>
        <p:xfrm>
          <a:off x="449093" y="1428353"/>
          <a:ext cx="11293813" cy="507022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108118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5185695">
                  <a:extLst>
                    <a:ext uri="{9D8B030D-6E8A-4147-A177-3AD203B41FA5}">
                      <a16:colId xmlns:a16="http://schemas.microsoft.com/office/drawing/2014/main" val="3802032761"/>
                    </a:ext>
                  </a:extLst>
                </a:gridCol>
              </a:tblGrid>
              <a:tr h="70123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ru-RU" sz="1800" dirty="0"/>
                        <a:t>Вид государственной поддержки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ru-RU" sz="1800" u="sng" dirty="0"/>
                        <a:t>Минимальный </a:t>
                      </a:r>
                      <a:r>
                        <a:rPr lang="ru-RU" sz="1800" dirty="0"/>
                        <a:t>критерий предоставления государственной поддержки</a:t>
                      </a:r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437073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>
                          <a:effectLst/>
                        </a:rPr>
                        <a:t>Начиная со следующего года создания КФХ субсидии на поддержку растениеводства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9165798"/>
                  </a:ext>
                </a:extLst>
              </a:tr>
              <a:tr h="4491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на проведение агротехнологических работ, повышение уровня экологической безопасности сельскохозяйственного производства по ставке 700 руб. на 1 га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(Постановление Правительства Иркутской области от 19 мая 2021 г. № 343-пп)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1.1. неснижение посевных площадей;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effectLst/>
                        </a:rPr>
                        <a:t>1.2. неснижение общей площади пашни 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effectLst/>
                        </a:rPr>
                        <a:t>1.3. наличие посевных площадей в предыдущем году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effectLst/>
                        </a:rPr>
                        <a:t>и др.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33927"/>
                  </a:ext>
                </a:extLst>
              </a:tr>
              <a:tr h="747076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effectLst/>
                        </a:rPr>
                        <a:t>2. приобретение элитных семян сельскохозяйственных культур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(Постановление Правительства Иркутской области от 11 марта 2013 г. № 78-пп)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effectLst/>
                        </a:rPr>
                        <a:t>2.1. неснижение посевных площадей;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effectLst/>
                        </a:rPr>
                        <a:t>2.2. приобретение элитных семян зерновых и (или) зернобобовых культур в размере равном для посева 15 % от общей посевной площади;</a:t>
                      </a:r>
                    </a:p>
                    <a:p>
                      <a:pPr indent="0"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1600" kern="1200" dirty="0">
                          <a:effectLst/>
                        </a:rPr>
                        <a:t>и др.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10204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</a:rPr>
                        <a:t>3. на приобретение инсектицидов, фунгицидов по вегетации по ставке 100 рублей на 1 га посевной площади сельхоз- культур, обработанных фунгицидами по вегетации и (или) инсектицидами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(Постановление Правительства Иркутской области от 11 марта 2013 г. № 78-пп)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3.1. неснижение посевных площадей;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3.2. приобретение и использование инсектицидов, фунгицидов;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и др.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93269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9FBC2303-2F1B-452C-BE9C-B4C1ACA058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9991" y="198706"/>
            <a:ext cx="188382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01722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6815E-2CE7-47D6-B995-9E4D03F93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3454" y="365125"/>
            <a:ext cx="8470230" cy="717717"/>
          </a:xfrm>
          <a:solidFill>
            <a:schemeClr val="accent6">
              <a:lumMod val="75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60000"/>
                    <a:lumOff val="40000"/>
                  </a:schemeClr>
                </a:solidFill>
              </a:rPr>
              <a:t>Ставки на 1 га посевной площади, занятой под производство сельскохозяйственных культур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898F7079-A534-4283-A9F3-BA99948BA86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569078"/>
              </p:ext>
            </p:extLst>
          </p:nvPr>
        </p:nvGraphicFramePr>
        <p:xfrm>
          <a:off x="348915" y="1212961"/>
          <a:ext cx="11550317" cy="4748899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582474">
                  <a:extLst>
                    <a:ext uri="{9D8B030D-6E8A-4147-A177-3AD203B41FA5}">
                      <a16:colId xmlns:a16="http://schemas.microsoft.com/office/drawing/2014/main" val="3820355472"/>
                    </a:ext>
                  </a:extLst>
                </a:gridCol>
                <a:gridCol w="2377295">
                  <a:extLst>
                    <a:ext uri="{9D8B030D-6E8A-4147-A177-3AD203B41FA5}">
                      <a16:colId xmlns:a16="http://schemas.microsoft.com/office/drawing/2014/main" val="2491620479"/>
                    </a:ext>
                  </a:extLst>
                </a:gridCol>
                <a:gridCol w="1287379">
                  <a:extLst>
                    <a:ext uri="{9D8B030D-6E8A-4147-A177-3AD203B41FA5}">
                      <a16:colId xmlns:a16="http://schemas.microsoft.com/office/drawing/2014/main" val="2649208821"/>
                    </a:ext>
                  </a:extLst>
                </a:gridCol>
                <a:gridCol w="1431758">
                  <a:extLst>
                    <a:ext uri="{9D8B030D-6E8A-4147-A177-3AD203B41FA5}">
                      <a16:colId xmlns:a16="http://schemas.microsoft.com/office/drawing/2014/main" val="1355298906"/>
                    </a:ext>
                  </a:extLst>
                </a:gridCol>
                <a:gridCol w="2314607">
                  <a:extLst>
                    <a:ext uri="{9D8B030D-6E8A-4147-A177-3AD203B41FA5}">
                      <a16:colId xmlns:a16="http://schemas.microsoft.com/office/drawing/2014/main" val="1708531886"/>
                    </a:ext>
                  </a:extLst>
                </a:gridCol>
                <a:gridCol w="917085">
                  <a:extLst>
                    <a:ext uri="{9D8B030D-6E8A-4147-A177-3AD203B41FA5}">
                      <a16:colId xmlns:a16="http://schemas.microsoft.com/office/drawing/2014/main" val="3169438965"/>
                    </a:ext>
                  </a:extLst>
                </a:gridCol>
                <a:gridCol w="1796991">
                  <a:extLst>
                    <a:ext uri="{9D8B030D-6E8A-4147-A177-3AD203B41FA5}">
                      <a16:colId xmlns:a16="http://schemas.microsoft.com/office/drawing/2014/main" val="2247957402"/>
                    </a:ext>
                  </a:extLst>
                </a:gridCol>
                <a:gridCol w="842728">
                  <a:extLst>
                    <a:ext uri="{9D8B030D-6E8A-4147-A177-3AD203B41FA5}">
                      <a16:colId xmlns:a16="http://schemas.microsoft.com/office/drawing/2014/main" val="1776023487"/>
                    </a:ext>
                  </a:extLst>
                </a:gridCol>
              </a:tblGrid>
              <a:tr h="1494144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</a:rPr>
                        <a:t>№ пункта 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Наименование сельскохозяйственных культур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зерновых и (или) зернобобовых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масличных </a:t>
                      </a:r>
                    </a:p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(за исключением рапса и сои)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картофеля в текущем году (за исключением посевной площади, занятой под производство оригинальных и (или) элитных семян картофеля)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овощных культур открытого грунта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кормовых (за исключением многолетних трав посева прошлых лет, кукурузы)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 dirty="0">
                          <a:effectLst/>
                        </a:rPr>
                        <a:t>кукурузы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629520071"/>
                  </a:ext>
                </a:extLst>
              </a:tr>
              <a:tr h="87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1.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Для товаропроизводителей Иркутской области, кроме п. 2 и п. 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700,0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2 300,0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6 000,0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8 000,0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400,0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1 200,0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31715851"/>
                  </a:ext>
                </a:extLst>
              </a:tr>
              <a:tr h="87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2.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 Жигаловском, </a:t>
                      </a:r>
                      <a:r>
                        <a:rPr lang="ru-RU" sz="1400" u="none" strike="noStrike" dirty="0" err="1">
                          <a:effectLst/>
                        </a:rPr>
                        <a:t>Качугском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Усть</a:t>
                      </a:r>
                      <a:r>
                        <a:rPr lang="ru-RU" sz="1400" u="none" strike="noStrike" dirty="0">
                          <a:effectLst/>
                        </a:rPr>
                        <a:t>-Удинском, Балаганском, Чунском, </a:t>
                      </a:r>
                      <a:r>
                        <a:rPr lang="ru-RU" sz="1400" u="none" strike="noStrike" dirty="0" err="1">
                          <a:effectLst/>
                        </a:rPr>
                        <a:t>Ольхонском</a:t>
                      </a:r>
                      <a:r>
                        <a:rPr lang="ru-RU" sz="1400" u="none" strike="noStrike" dirty="0">
                          <a:effectLst/>
                        </a:rPr>
                        <a:t>, </a:t>
                      </a:r>
                      <a:r>
                        <a:rPr lang="ru-RU" sz="1400" u="none" strike="noStrike" dirty="0" err="1">
                          <a:effectLst/>
                        </a:rPr>
                        <a:t>Баяндаевском</a:t>
                      </a:r>
                      <a:r>
                        <a:rPr lang="ru-RU" sz="1400" u="none" strike="noStrike" dirty="0">
                          <a:effectLst/>
                        </a:rPr>
                        <a:t> районах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900,0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2 900,0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7 800,0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10 400,0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520,0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>
                          <a:effectLst/>
                        </a:rPr>
                        <a:t>1 560,0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98725860"/>
                  </a:ext>
                </a:extLst>
              </a:tr>
              <a:tr h="87585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400" u="none" strike="noStrike">
                          <a:effectLst/>
                        </a:rPr>
                        <a:t>3.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u="none" strike="noStrike" dirty="0">
                          <a:effectLst/>
                        </a:rPr>
                        <a:t>в Катангском, Бодайбинском, Братском, Казачинско-Ленском, Киренском, Мамско-Чуйском, Нижнеилимском, Усть-Илимском, Усть-Кутском районах, в городе Усть-Илимске, городе Братске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1 050,0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3 600,0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9 000,0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12 000,0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600,0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600" u="none" strike="noStrike" dirty="0">
                          <a:effectLst/>
                        </a:rPr>
                        <a:t>1 800,0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6668605"/>
                  </a:ext>
                </a:extLst>
              </a:tr>
            </a:tbl>
          </a:graphicData>
        </a:graphic>
      </p:graphicFrame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E0A86AB-7642-4A41-A012-2A025CCF72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58433" y="209036"/>
            <a:ext cx="188382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5421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182563"/>
            <a:ext cx="8410074" cy="557901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Возможные меры государственной поддержки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539635"/>
              </p:ext>
            </p:extLst>
          </p:nvPr>
        </p:nvGraphicFramePr>
        <p:xfrm>
          <a:off x="353684" y="923026"/>
          <a:ext cx="11484633" cy="5856214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5536006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5948627">
                  <a:extLst>
                    <a:ext uri="{9D8B030D-6E8A-4147-A177-3AD203B41FA5}">
                      <a16:colId xmlns:a16="http://schemas.microsoft.com/office/drawing/2014/main" val="1103534701"/>
                    </a:ext>
                  </a:extLst>
                </a:gridCol>
              </a:tblGrid>
              <a:tr h="564931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ru-RU" sz="1600" dirty="0"/>
                        <a:t>Вид государственной поддержки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/>
                        <a:t>Минимальный</a:t>
                      </a:r>
                      <a:r>
                        <a:rPr lang="ru-RU" sz="1600" dirty="0"/>
                        <a:t> критерий предоставления государственной поддержки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32706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Начиная со следующего года создания КФХ субсидии на поддержку животноводства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714406"/>
                  </a:ext>
                </a:extLst>
              </a:tr>
              <a:tr h="1278528">
                <a:tc>
                  <a:txBody>
                    <a:bodyPr/>
                    <a:lstStyle/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1. на поддержку собственного производства молока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по ставке 1,56 рубля на 1 кг реализованного коровьего и (или) козьего молока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(Постановление Правительства Иркутской области от 19 мая 2021 г. № 343-пп)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1.1. наличие не менее 25 коров (25 коз) молочного направления;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1.2. неснижение поголовья коров (коз);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1.3. коровье (козье) реализованное молоко получено от коров (коз) молочного направления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1.4. Оформление ВСД  и др.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2789"/>
                  </a:ext>
                </a:extLst>
              </a:tr>
              <a:tr h="1962392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2. на содержание маточного товарного поголовья КРС </a:t>
                      </a:r>
                      <a:r>
                        <a:rPr lang="ru-RU" sz="1600" kern="1200" dirty="0" err="1">
                          <a:effectLst/>
                        </a:rPr>
                        <a:t>специализ</a:t>
                      </a:r>
                      <a:r>
                        <a:rPr lang="ru-RU" sz="1600" kern="1200" dirty="0">
                          <a:effectLst/>
                        </a:rPr>
                        <a:t>. мясных пород, овец и (или) коз, в том числе ярок и козочек от года и старше, и мясных табунных лошадей, по ставкам для КРС </a:t>
                      </a:r>
                      <a:r>
                        <a:rPr lang="ru-RU" sz="1600" kern="1200" dirty="0" err="1">
                          <a:effectLst/>
                        </a:rPr>
                        <a:t>специализ</a:t>
                      </a:r>
                      <a:r>
                        <a:rPr lang="ru-RU" sz="1600" kern="1200" dirty="0">
                          <a:effectLst/>
                        </a:rPr>
                        <a:t>. мясных пород - 2 500 рублей за одну гол., для овец, коз, в т.ч. ярок и козочек от года и старше, - 250 рублей за одну гол., для мясных табунных лошадей - 1 000 рублей за одну гол. </a:t>
                      </a:r>
                      <a:r>
                        <a:rPr lang="ru-RU" sz="1400" kern="1200" dirty="0">
                          <a:effectLst/>
                        </a:rPr>
                        <a:t>(Постановление Правительства Иркутской области от 19 мая 2021 г. № 343-пп)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2.1. наличие маточного товарного поголовья КРС специализированных мясных пород в количестве не менее 25 гол. (10 гол. овец, коз, наличие не менее 30 гол. основного стада мясных табунных лошадей );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2.2. обеспечение выхода телят от 100 голов маток не менее 85 голов</a:t>
                      </a:r>
                    </a:p>
                    <a:p>
                      <a:pPr indent="0" algn="just">
                        <a:spcBef>
                          <a:spcPts val="0"/>
                        </a:spcBef>
                        <a:buNone/>
                      </a:pPr>
                      <a:r>
                        <a:rPr lang="ru-RU" sz="1600" kern="1200" dirty="0">
                          <a:effectLst/>
                        </a:rPr>
                        <a:t>2.3. неснижение маточного товарного поголовья КРС; и др.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4220994"/>
                  </a:ext>
                </a:extLst>
              </a:tr>
              <a:tr h="1619494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3. на производство и реализацию на убой в живой массе крупного рогатого скота, овец, коз, лошадей и индейки </a:t>
                      </a:r>
                      <a:r>
                        <a:rPr lang="ru-RU" sz="1600" dirty="0"/>
                        <a:t>по ставкам для КРС - 15 рублей за 1 кг </a:t>
                      </a:r>
                      <a:r>
                        <a:rPr lang="ru-RU" sz="1600" dirty="0" err="1"/>
                        <a:t>ж.м</a:t>
                      </a:r>
                      <a:r>
                        <a:rPr lang="ru-RU" sz="1600" dirty="0"/>
                        <a:t>., для овец, коз и лошадей - 10 рублей за 1 кг </a:t>
                      </a:r>
                      <a:r>
                        <a:rPr lang="ru-RU" sz="1600" dirty="0" err="1"/>
                        <a:t>ж.м</a:t>
                      </a:r>
                      <a:r>
                        <a:rPr lang="ru-RU" sz="1600" dirty="0"/>
                        <a:t>., для индейки - 15 рублей за 1 кг </a:t>
                      </a:r>
                      <a:r>
                        <a:rPr lang="ru-RU" sz="1600" dirty="0" err="1"/>
                        <a:t>ж.м</a:t>
                      </a:r>
                      <a:r>
                        <a:rPr lang="ru-RU" sz="1600" dirty="0"/>
                        <a:t>. (было в 2019 г.) </a:t>
                      </a:r>
                      <a:r>
                        <a:rPr lang="ru-RU" sz="1400" kern="1200" dirty="0">
                          <a:effectLst/>
                        </a:rPr>
                        <a:t>(Постановление Правительства Иркутской области от 11 марта 2013 г. № 78-пп)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3.1. доля выручки от реализации сельхозживотных на убой в ж.м., мяса и мясопродукции, за исключением птицы, в общей выручке от реализации продукции животноводства собственного производства, составляет не менее 40 %;</a:t>
                      </a:r>
                    </a:p>
                    <a:p>
                      <a:r>
                        <a:rPr lang="ru-RU" sz="1600" kern="1200" dirty="0">
                          <a:effectLst/>
                        </a:rPr>
                        <a:t>3.2. неснижение поголовья коров (овцематок, козоматок, мясных табунных лошадей ); и др.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96785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BF0AA2-E993-4CFF-859A-0DE602F8D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90" y="0"/>
            <a:ext cx="188382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779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579" y="182563"/>
            <a:ext cx="8410074" cy="557901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Возможные меры государственной поддержки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4574338"/>
              </p:ext>
            </p:extLst>
          </p:nvPr>
        </p:nvGraphicFramePr>
        <p:xfrm>
          <a:off x="353683" y="923026"/>
          <a:ext cx="11524891" cy="499872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6694098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4830793">
                  <a:extLst>
                    <a:ext uri="{9D8B030D-6E8A-4147-A177-3AD203B41FA5}">
                      <a16:colId xmlns:a16="http://schemas.microsoft.com/office/drawing/2014/main" val="46249627"/>
                    </a:ext>
                  </a:extLst>
                </a:gridCol>
              </a:tblGrid>
              <a:tr h="39158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ru-RU" sz="1600" dirty="0"/>
                        <a:t>Вид государственной поддержки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u="sng" dirty="0"/>
                        <a:t>Минимальный</a:t>
                      </a:r>
                      <a:r>
                        <a:rPr lang="ru-RU" sz="1600" dirty="0"/>
                        <a:t> критерий предоставления государственной поддержки</a:t>
                      </a:r>
                      <a:endParaRPr lang="ru-RU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19265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effectLst/>
                        </a:rPr>
                        <a:t>Начиная со следующего года создания КФХ субсидии на поддержку животноводства</a:t>
                      </a: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dirty="0"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714406"/>
                  </a:ext>
                </a:extLst>
              </a:tr>
              <a:tr h="367233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effectLst/>
                        </a:rPr>
                        <a:t>4.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возмещение части затрат (без учета транспортных расходов) на приобретение племенного молодняка КРС, овец, коз в племенных стадах (кроме приобретенного по импорту) с целью перехода товаропроизводителя, осуществляющего деятельность, связанную с разведением свиней, который по результатам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компартментализации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отнесен к компартменту I (незащищенные от угроз) или компартменту II (низкого уровня защиты), от указанной деятельности к альтернативным направлениям животноводства (разведение КРС, овец, коз) по ставкам: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55000 рублей на одну нетель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мясн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но не свыше 90 процентов от фактических затрат на приобретение одной нетели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мясн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33000 рублей на одну телку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мясн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но не свыше 90 процентов от фактических затрат на приобретение одной телки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мясн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71500 рублей на одну нетель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но не свыше 90 процентов от фактических затрат на приобретение одной нетели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44000 рублей на одну телку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., но не свыше 90 процентов от фактических затрат на приобретение одной телки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молочн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2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</a:t>
                      </a: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.;</a:t>
                      </a:r>
                    </a:p>
                    <a:p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3850 рублей на одну голову племенного молодняка овец, коз, но не свыше 90 процентов от фактических затрат на приобретение племенного молодняка овец, коз.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effectLst/>
                        </a:rPr>
                        <a:t>(Постановление Правительства Иркутской области от 11 марта 2013 г. № 78-пп)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4.1. приобретение в период с января по август текущего года племенного молодняка КРС, овец, коз в племенных стадах (кроме приобретенного по импорту) на замену свиней возрастом не менее восьми месяцев;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4.2. наличие поголовья свиней в течение трех лет, предшествующих текущему году;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4.3. отсутствие поголовья свиней на первое число месяца представления заявки;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82789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5BF0AA2-E993-4CFF-859A-0DE602F8DE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4490" y="0"/>
            <a:ext cx="188382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734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A95FCA-93DE-496F-8C9B-A3AFD8EF0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336430"/>
            <a:ext cx="3932237" cy="1535502"/>
          </a:xfr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000" b="1" i="0" u="none" strike="noStrike" baseline="0" dirty="0"/>
              <a:t>Федеральный закон от 11.06.2003 № 74-ФЗ</a:t>
            </a:r>
            <a:br>
              <a:rPr lang="ru-RU" sz="2000" b="1" i="0" u="none" strike="noStrike" baseline="0" dirty="0"/>
            </a:br>
            <a:r>
              <a:rPr lang="ru-RU" sz="2000" b="1" i="0" u="none" strike="noStrike" baseline="0" dirty="0"/>
              <a:t>«О крестьянском (фермерском) хозяйстве»</a:t>
            </a:r>
            <a:br>
              <a:rPr lang="ru-RU" sz="2000" b="1" i="0" u="none" strike="noStrike" baseline="0" dirty="0"/>
            </a:br>
            <a:endParaRPr lang="ru-RU" sz="2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6E1DD2-9C96-40CF-BB10-94C8059E93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88450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b="1" i="0" u="none" strike="noStrike" baseline="0" dirty="0">
                <a:latin typeface="Calibri" panose="020F0502020204030204" pitchFamily="34" charset="0"/>
              </a:rPr>
              <a:t>Фермерское хозяйство считается созданным со дня его государственной регистрации в порядке, установленном законодательством Российской Федерации.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DB41CAC-39A0-4113-BCE5-B4A8A3F163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049462"/>
            <a:ext cx="3932237" cy="3811588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Крестьянское (фермерское) хозяйство представляет собой объединение граждан, связанных родством и (или) свойством, имеющих в общей собственности имущество и совместно осуществляющих производственную и иную хозяйственную деятельность (производство, переработку, хранение, транспортировку и реализацию сельскохозяйственной продукции), основанную на их личном участии.</a:t>
            </a:r>
          </a:p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2. Фермерское хозяйство может быть создано одним гражданином.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FF502C-288F-4BFA-AC81-32EB1916B7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3284" y="2247816"/>
            <a:ext cx="5532104" cy="359586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AFCB8DF-92BC-4669-8E6A-BF12DD6BE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04347" y="155915"/>
            <a:ext cx="1804147" cy="831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0647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7" y="583462"/>
            <a:ext cx="7980267" cy="557901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Возможные меры государственной поддержки</a:t>
            </a:r>
            <a:endParaRPr lang="ru-RU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8213019"/>
              </p:ext>
            </p:extLst>
          </p:nvPr>
        </p:nvGraphicFramePr>
        <p:xfrm>
          <a:off x="333554" y="1548663"/>
          <a:ext cx="11524891" cy="3420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213895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5310996">
                  <a:extLst>
                    <a:ext uri="{9D8B030D-6E8A-4147-A177-3AD203B41FA5}">
                      <a16:colId xmlns:a16="http://schemas.microsoft.com/office/drawing/2014/main" val="4284677947"/>
                    </a:ext>
                  </a:extLst>
                </a:gridCol>
              </a:tblGrid>
              <a:tr h="391586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600"/>
                        </a:spcBef>
                      </a:pPr>
                      <a:r>
                        <a:rPr lang="ru-RU" sz="1600" dirty="0">
                          <a:latin typeface="+mn-lt"/>
                        </a:rPr>
                        <a:t>Вид государственной поддержки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u="sng" dirty="0">
                          <a:latin typeface="+mn-lt"/>
                        </a:rPr>
                        <a:t>Минимальный</a:t>
                      </a:r>
                      <a:r>
                        <a:rPr lang="ru-RU" sz="1600" dirty="0">
                          <a:latin typeface="+mn-lt"/>
                        </a:rPr>
                        <a:t> критерий предоставления государственной поддержки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367233">
                <a:tc gridSpan="2">
                  <a:txBody>
                    <a:bodyPr/>
                    <a:lstStyle/>
                    <a:p>
                      <a:pPr indent="0" algn="ctr">
                        <a:spcBef>
                          <a:spcPts val="1000"/>
                        </a:spcBef>
                        <a:buNone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Поддержка технического обновления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indent="0" algn="ctr">
                        <a:spcBef>
                          <a:spcPts val="1000"/>
                        </a:spcBef>
                        <a:buNone/>
                      </a:pP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5714406"/>
                  </a:ext>
                </a:extLst>
              </a:tr>
              <a:tr h="449121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уплату лизинговых платежей по договорам финансовой аренды приобретения техники спецавтотранспорта, оборудования, племенных животных в размере 40 процентов от платежей.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(Постановление Правительства Иркутской области от 11 марта 2013 г. № 78-пп)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1.1. Наличие земельных участков не менее 150 га (для овощеводства – 30 га);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1.2. Наличие не менее 20 голов КРС;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cs typeface="+mn-cs"/>
                        </a:rPr>
                        <a:t>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33927"/>
                  </a:ext>
                </a:extLst>
              </a:tr>
              <a:tr h="56531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 на ремонт сельскохозяйственной техники в специализированных ремонтных заводах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(Постановление Правительства Иркутской области от 11 марта 2013 г. № 78-пп)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2.1.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неснижение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посевных площадей;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2.2. комбайны, и (или) тракторы зарегистрированы в Гостехнадзоре;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др.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10204"/>
                  </a:ext>
                </a:extLst>
              </a:tr>
            </a:tbl>
          </a:graphicData>
        </a:graphic>
      </p:graphicFrame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1F61C-6978-4A9B-B6EF-B11055AC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897" y="365125"/>
            <a:ext cx="1883827" cy="93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20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7" y="526211"/>
            <a:ext cx="8844650" cy="1500997"/>
          </a:xfrm>
          <a:solidFill>
            <a:schemeClr val="accent6">
              <a:lumMod val="40000"/>
              <a:lumOff val="60000"/>
            </a:schemeClr>
          </a:solidFill>
          <a:ln>
            <a:solidFill>
              <a:srgbClr val="00206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FF0000"/>
                </a:solidFill>
              </a:rPr>
              <a:t>Центр компетенций в сфере сельскохозяйственной кооперации и поддержки фермеров Иркутской области </a:t>
            </a:r>
            <a:br>
              <a:rPr lang="ru-RU" sz="2400" b="1" dirty="0">
                <a:solidFill>
                  <a:srgbClr val="FF0000"/>
                </a:solidFill>
              </a:rPr>
            </a:br>
            <a:r>
              <a:rPr lang="ru-RU" sz="2000" b="1" dirty="0">
                <a:solidFill>
                  <a:srgbClr val="00649E"/>
                </a:solidFill>
              </a:rPr>
              <a:t>г. Иркутск, ул. Рабочая 2А, офис 501; тел. (3952) 258-520 доб. 151, </a:t>
            </a:r>
            <a:r>
              <a:rPr lang="ru-RU" sz="2400" b="1" dirty="0">
                <a:solidFill>
                  <a:srgbClr val="00649E"/>
                </a:solidFill>
              </a:rPr>
              <a:t>149, 148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F81F61C-6978-4A9B-B6EF-B11055AC7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53897" y="365125"/>
            <a:ext cx="1883827" cy="93886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431DCD-AC8E-4A55-BF30-411C853731FF}"/>
              </a:ext>
            </a:extLst>
          </p:cNvPr>
          <p:cNvSpPr txBox="1"/>
          <p:nvPr/>
        </p:nvSpPr>
        <p:spPr>
          <a:xfrm>
            <a:off x="282097" y="2337758"/>
            <a:ext cx="1153609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>
                <a:solidFill>
                  <a:srgbClr val="74350A"/>
                </a:solidFill>
              </a:rPr>
              <a:t>Осуществляет деятельность в соответствии со Стандартом деятельности центров компетенций в сфере сельскохозяйственной кооперации и поддержки фермеров, утв. МСХ Российской Федерации 29 июля 2021 года.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b="1" dirty="0">
                <a:solidFill>
                  <a:srgbClr val="FF0000"/>
                </a:solidFill>
              </a:rPr>
              <a:t>Центр окажет помощь: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1.</a:t>
            </a:r>
            <a:r>
              <a:rPr lang="ru-RU" sz="1800" b="1" dirty="0">
                <a:solidFill>
                  <a:srgbClr val="0070C0"/>
                </a:solidFill>
              </a:rPr>
              <a:t> В подготовке </a:t>
            </a:r>
            <a:r>
              <a:rPr lang="ru-RU" sz="1800" b="1" dirty="0">
                <a:solidFill>
                  <a:srgbClr val="00649E"/>
                </a:solidFill>
              </a:rPr>
              <a:t>отчетов</a:t>
            </a:r>
            <a:r>
              <a:rPr lang="ru-RU" sz="1800" dirty="0"/>
              <a:t> по использованию государственной поддержки, отчетов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800" dirty="0"/>
              <a:t>о финансово-экономическим состоянии товаропроизводителей АПК, отчетов 1-КФХ.</a:t>
            </a:r>
          </a:p>
          <a:p>
            <a:r>
              <a:rPr lang="ru-RU" dirty="0"/>
              <a:t>2</a:t>
            </a:r>
            <a:r>
              <a:rPr lang="ru-RU" sz="1800" dirty="0"/>
              <a:t>. </a:t>
            </a:r>
            <a:r>
              <a:rPr lang="ru-RU" b="1" dirty="0">
                <a:solidFill>
                  <a:srgbClr val="0070C0"/>
                </a:solidFill>
              </a:rPr>
              <a:t>В п</a:t>
            </a:r>
            <a:r>
              <a:rPr lang="ru-RU" sz="1800" b="1" dirty="0">
                <a:solidFill>
                  <a:srgbClr val="0070C0"/>
                </a:solidFill>
              </a:rPr>
              <a:t>одготовке</a:t>
            </a:r>
            <a:r>
              <a:rPr lang="ru-RU" sz="1800" dirty="0"/>
              <a:t> </a:t>
            </a:r>
            <a:r>
              <a:rPr lang="ru-RU" sz="1800" b="1" dirty="0">
                <a:solidFill>
                  <a:srgbClr val="00649E"/>
                </a:solidFill>
              </a:rPr>
              <a:t>пакета документов </a:t>
            </a:r>
            <a:r>
              <a:rPr lang="ru-RU" sz="1800" dirty="0"/>
              <a:t>на получение государственной поддержки в виде </a:t>
            </a:r>
            <a:r>
              <a:rPr lang="ru-RU" sz="1800" b="1" dirty="0">
                <a:solidFill>
                  <a:srgbClr val="00649E"/>
                </a:solidFill>
              </a:rPr>
              <a:t>грантов</a:t>
            </a:r>
            <a:r>
              <a:rPr lang="ru-RU" sz="1800" dirty="0"/>
              <a:t>, субсидий:</a:t>
            </a:r>
          </a:p>
          <a:p>
            <a:r>
              <a:rPr lang="ru-RU" sz="1800" dirty="0"/>
              <a:t>2.1. Грант «</a:t>
            </a:r>
            <a:r>
              <a:rPr lang="ru-RU" sz="1800" b="1" dirty="0" err="1"/>
              <a:t>Агростартап</a:t>
            </a:r>
            <a:r>
              <a:rPr lang="ru-RU" sz="1800" dirty="0"/>
              <a:t>»</a:t>
            </a:r>
          </a:p>
          <a:p>
            <a:r>
              <a:rPr lang="ru-RU" sz="1800" dirty="0"/>
              <a:t>2.2. Грант </a:t>
            </a:r>
            <a:r>
              <a:rPr lang="ru-RU" sz="1800" b="1" dirty="0">
                <a:ea typeface="Times New Roman" panose="02020603050405020304" pitchFamily="18" charset="0"/>
              </a:rPr>
              <a:t>на развитие семейных животноводческих ферм </a:t>
            </a:r>
            <a:endParaRPr lang="ru-RU" sz="1800" dirty="0"/>
          </a:p>
          <a:p>
            <a:r>
              <a:rPr lang="ru-RU" sz="1800" dirty="0"/>
              <a:t>2.3. Грант на строительство и комплектацию </a:t>
            </a:r>
            <a:r>
              <a:rPr lang="ru-RU" sz="1800" b="1" dirty="0"/>
              <a:t>молочных ферм</a:t>
            </a:r>
          </a:p>
          <a:p>
            <a:r>
              <a:rPr lang="ru-RU" sz="1800" dirty="0"/>
              <a:t>2.4. Грант на строительство и (или) комплектацию откормочных площадок предназначенных для интенсивного </a:t>
            </a:r>
            <a:r>
              <a:rPr lang="ru-RU" sz="1800" b="1" dirty="0"/>
              <a:t>откорма молодняка КРС</a:t>
            </a:r>
          </a:p>
          <a:p>
            <a:r>
              <a:rPr lang="ru-RU" dirty="0"/>
              <a:t>2.5 </a:t>
            </a:r>
            <a:r>
              <a:rPr lang="ru-RU" sz="1800" dirty="0"/>
              <a:t>Субсидии на поддержку производства сельскохозяйственной продукции (предоставляются КФХ при выполнении определённых условий).</a:t>
            </a:r>
            <a:r>
              <a:rPr lang="ru-RU" sz="1800" dirty="0">
                <a:solidFill>
                  <a:srgbClr val="74350A"/>
                </a:solidFill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9179736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207B09-C084-4062-8C99-482AB801F949}"/>
              </a:ext>
            </a:extLst>
          </p:cNvPr>
          <p:cNvSpPr txBox="1"/>
          <p:nvPr/>
        </p:nvSpPr>
        <p:spPr>
          <a:xfrm>
            <a:off x="4564545" y="3299389"/>
            <a:ext cx="639622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Montserrat" panose="00000500000000000000" pitchFamily="2" charset="-52"/>
                <a:ea typeface="PT_Russia Text" panose="02000503000000020004" pitchFamily="2" charset="0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63CC02-0A34-49B8-9CE6-F8D3FE998C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24160" y="368301"/>
            <a:ext cx="1396365" cy="643568"/>
          </a:xfrm>
          <a:prstGeom prst="rect">
            <a:avLst/>
          </a:prstGeom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AA4CAFDC-693A-40C8-B50E-FBBBF6C18EA6}"/>
              </a:ext>
            </a:extLst>
          </p:cNvPr>
          <p:cNvSpPr/>
          <p:nvPr/>
        </p:nvSpPr>
        <p:spPr>
          <a:xfrm>
            <a:off x="2311878" y="5376036"/>
            <a:ext cx="347501" cy="1481963"/>
          </a:xfrm>
          <a:prstGeom prst="rect">
            <a:avLst/>
          </a:prstGeom>
          <a:solidFill>
            <a:srgbClr val="F3ED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6C4FD9E-A264-4F98-A09D-4EE28B3B0D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670" b="79195"/>
          <a:stretch/>
        </p:blipFill>
        <p:spPr>
          <a:xfrm>
            <a:off x="494671" y="5304071"/>
            <a:ext cx="203094" cy="226732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F4EAF9C-616D-4EF3-ABCB-F75F06638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579" y="269002"/>
            <a:ext cx="4048095" cy="304216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D0F80C8-D20E-4E5C-A0B8-B234CD75A6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214" y="4744260"/>
            <a:ext cx="3810330" cy="920576"/>
          </a:xfrm>
          <a:prstGeom prst="rect">
            <a:avLst/>
          </a:prstGeom>
        </p:spPr>
      </p:pic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B10E52C-DE3C-4FB4-8583-A2E467E1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8EE5D-A6DC-4992-B61F-BB6187C55770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2165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9B205-41F1-45F8-8F82-46949C5A0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192924"/>
          </a:xfr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sz="2400" b="1" i="0" u="none" strike="noStrike" baseline="0" dirty="0"/>
              <a:t>Крестьянское (фермерское) хозяйство представляет собой объединение граждан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357D228-441F-40F2-A1FA-B35F63B07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431758"/>
            <a:ext cx="6172200" cy="4981074"/>
          </a:xfrm>
          <a:ln w="12700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Граждане, изъявившие желание создать фермерское хозяйство, заключают между собой соглашение.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3. Соглашение о создании фермерского хозяйства (далее - соглашение) должно содержать сведения: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1) о членах фермерского хозяйства;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2) о признании главой фермерского хозяйства одного из членов этого хозяйства, полномочиях главы фермерского хозяйства;</a:t>
            </a:r>
            <a:endParaRPr lang="ru-RU" sz="1800" b="0" i="0" u="none" strike="noStrike" baseline="0" dirty="0">
              <a:solidFill>
                <a:srgbClr val="0000FF"/>
              </a:solidFill>
              <a:latin typeface="Calibri" panose="020F0502020204030204" pitchFamily="34" charset="0"/>
              <a:hlinkClick r:id="rId3"/>
            </a:endParaRP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3) о правах и об обязанностях членов фермерского хозяйства;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4) о порядке формирования имущества фермерского хозяйства, порядке владения, пользования, распоряжения этим имуществом;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5) о порядке принятия в члены фермерского хозяйства и порядке выхода из членов фермерского хозяйства;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6) о порядке распределения полученных от деятельности фермерского хозяйства плодов, продукции и доходов.</a:t>
            </a:r>
          </a:p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0EDF317-7E30-4DFA-963B-282164A970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944415"/>
            <a:ext cx="3932237" cy="4263880"/>
          </a:xfrm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rmAutofit lnSpcReduction="10000"/>
          </a:bodyPr>
          <a:lstStyle/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 Членами фермерского хозяйства могут быть:</a:t>
            </a:r>
          </a:p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1) супруги, их родители, дети, братья, сестры, внуки, а также дедушки и бабушки каждого из супругов, но не более чем из трех семей. Дети, внуки, братья и сестры членов фермерского хозяйства могут быть приняты в члены фермерского хозяйства по достижении ими возраста шестнадцати лет;</a:t>
            </a:r>
          </a:p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2) граждане, не состоящие в родстве с главой фермерского хозяйства. </a:t>
            </a:r>
          </a:p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Максимальное количество таких граждан не может превышать пяти человек.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C704F37-3481-4D06-AE0B-E9950B50AC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27171" y="135416"/>
            <a:ext cx="1869291" cy="861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45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F5A987-B29F-47F8-B1E2-15B3C4CFA6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3245"/>
          </a:xfrm>
          <a:solidFill>
            <a:schemeClr val="accent6">
              <a:lumMod val="40000"/>
              <a:lumOff val="6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700" b="1" i="0" u="none" strike="noStrike" baseline="0" dirty="0">
                <a:latin typeface="Calibri" panose="020F0502020204030204" pitchFamily="34" charset="0"/>
              </a:rPr>
              <a:t>Имущество фермерского хозяйства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D97C8F-0329-42BB-9DC9-A0B492F3AD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1576" y="3962400"/>
            <a:ext cx="6946733" cy="2711116"/>
          </a:xfrm>
          <a:ln w="9525"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marL="96838" indent="255588" algn="just"/>
            <a:r>
              <a:rPr lang="ru-RU" sz="1600" dirty="0">
                <a:latin typeface="Calibri" panose="020F0502020204030204" pitchFamily="34" charset="0"/>
              </a:rPr>
              <a:t>Для осуществления фермерским хозяйством его деятельности могут предоставляться и приобретаться земельные участки из земель сельскохозяйственного назначения.</a:t>
            </a:r>
          </a:p>
          <a:p>
            <a:pPr marL="96838" indent="255588" algn="just">
              <a:buNone/>
            </a:pPr>
            <a:r>
              <a:rPr lang="ru-RU" sz="1600" b="1" dirty="0">
                <a:latin typeface="Calibri" panose="020F0502020204030204" pitchFamily="34" charset="0"/>
              </a:rPr>
              <a:t>Договор аренды </a:t>
            </a:r>
            <a:r>
              <a:rPr lang="ru-RU" sz="1600" dirty="0">
                <a:latin typeface="Calibri" panose="020F0502020204030204" pitchFamily="34" charset="0"/>
              </a:rPr>
              <a:t>земельного участка из земель сельскохозяйственного назначения, находящегося в государственной или муниципальной собственности, заключается на срок </a:t>
            </a:r>
            <a:r>
              <a:rPr lang="ru-RU" sz="1600" b="1" dirty="0">
                <a:latin typeface="Calibri" panose="020F0502020204030204" pitchFamily="34" charset="0"/>
              </a:rPr>
              <a:t>от трех до сорока девяти лет</a:t>
            </a:r>
            <a:r>
              <a:rPr lang="ru-RU" sz="1600" dirty="0">
                <a:latin typeface="Calibri" panose="020F0502020204030204" pitchFamily="34" charset="0"/>
              </a:rPr>
              <a:t>.</a:t>
            </a:r>
          </a:p>
          <a:p>
            <a:pPr marL="96838" indent="255588" algn="just"/>
            <a:r>
              <a:rPr lang="ru-RU" sz="1600" b="1" dirty="0">
                <a:latin typeface="Calibri" panose="020F0502020204030204" pitchFamily="34" charset="0"/>
              </a:rPr>
              <a:t>Для сенокошения и выпаса скота </a:t>
            </a:r>
            <a:r>
              <a:rPr lang="ru-RU" sz="1600" dirty="0">
                <a:latin typeface="Calibri" panose="020F0502020204030204" pitchFamily="34" charset="0"/>
              </a:rPr>
              <a:t>договор аренды земельного участка из земель сельскохозяйственного назначения, находящегося в государственной или муниципальной собственности, </a:t>
            </a:r>
            <a:r>
              <a:rPr lang="ru-RU" sz="1600" b="1" dirty="0">
                <a:latin typeface="Calibri" panose="020F0502020204030204" pitchFamily="34" charset="0"/>
              </a:rPr>
              <a:t>заключается на срок до трех лет</a:t>
            </a:r>
            <a:r>
              <a:rPr lang="ru-RU" sz="1600" dirty="0">
                <a:latin typeface="Calibri" panose="020F0502020204030204" pitchFamily="34" charset="0"/>
              </a:rPr>
              <a:t>. 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828B384-C6A9-42CB-923F-319BD46B0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98432" y="994610"/>
            <a:ext cx="5853780" cy="2711116"/>
          </a:xfr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ru-RU" sz="2000" b="0" i="0" u="none" strike="noStrike" baseline="0" dirty="0">
                <a:latin typeface="Calibri" panose="020F0502020204030204" pitchFamily="34" charset="0"/>
              </a:rPr>
              <a:t>В состав имущества могут входить: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Земельный участок</a:t>
            </a:r>
          </a:p>
          <a:p>
            <a:pPr algn="just"/>
            <a:r>
              <a:rPr lang="ru-RU" sz="2000" b="0" i="0" u="none" strike="noStrike" baseline="0" dirty="0">
                <a:latin typeface="Calibri" panose="020F0502020204030204" pitchFamily="34" charset="0"/>
              </a:rPr>
              <a:t>Хозяйственные и иные постройки;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Мелиоративные и другие сооружения</a:t>
            </a:r>
          </a:p>
          <a:p>
            <a:pPr algn="just"/>
            <a:r>
              <a:rPr lang="ru-RU" sz="2000" b="0" i="0" u="none" strike="noStrike" baseline="0" dirty="0">
                <a:latin typeface="Calibri" panose="020F0502020204030204" pitchFamily="34" charset="0"/>
              </a:rPr>
              <a:t>Продуктивный и рабочий скот, птица;</a:t>
            </a:r>
          </a:p>
          <a:p>
            <a:pPr algn="just"/>
            <a:r>
              <a:rPr lang="ru-RU" sz="2000" dirty="0">
                <a:latin typeface="Calibri" panose="020F0502020204030204" pitchFamily="34" charset="0"/>
              </a:rPr>
              <a:t>Сельскохозяйственные и иные техника и оборудование</a:t>
            </a:r>
            <a:endParaRPr lang="ru-RU" sz="2000" b="0" i="0" u="none" strike="noStrike" baseline="0" dirty="0">
              <a:latin typeface="Calibri" panose="020F0502020204030204" pitchFamily="34" charset="0"/>
            </a:endParaRPr>
          </a:p>
          <a:p>
            <a:pPr algn="just"/>
            <a:r>
              <a:rPr lang="ru-RU" sz="2000" b="0" i="0" u="none" strike="noStrike" baseline="0" dirty="0">
                <a:latin typeface="Calibri" panose="020F0502020204030204" pitchFamily="34" charset="0"/>
              </a:rPr>
              <a:t>Транспортные средства</a:t>
            </a:r>
          </a:p>
          <a:p>
            <a:pPr algn="just"/>
            <a:r>
              <a:rPr lang="ru-RU" sz="2000" b="0" i="0" u="none" strike="noStrike" baseline="0" dirty="0">
                <a:latin typeface="Calibri" panose="020F0502020204030204" pitchFamily="34" charset="0"/>
              </a:rPr>
              <a:t>Инвентарь и иное необходимое для деятельности хозяйства.</a:t>
            </a:r>
            <a:endParaRPr lang="ru-RU" sz="20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3761AB-3572-4D68-94A8-FA023425AC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72287" y="180254"/>
            <a:ext cx="1396365" cy="6435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39E035-B5D8-48E0-9F0C-EE7DE7B5DF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148" y="1576137"/>
            <a:ext cx="4066674" cy="2711116"/>
          </a:xfrm>
          <a:prstGeom prst="rect">
            <a:avLst/>
          </a:prstGeom>
          <a:ln w="19050">
            <a:solidFill>
              <a:schemeClr val="accent6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710887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EC0332-A466-4B45-A3B5-FF798C7D9A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4706997" cy="2009275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>
            <a:noAutofit/>
          </a:bodyPr>
          <a:lstStyle/>
          <a:p>
            <a:r>
              <a:rPr lang="ru-RU" sz="2800" b="1" i="0" dirty="0">
                <a:effectLst/>
              </a:rPr>
              <a:t>Приобретение земельных участков из земель сельскохозяйственного назначения для осуществления</a:t>
            </a:r>
            <a:r>
              <a:rPr lang="en-US" sz="2800" b="1" i="0" dirty="0">
                <a:effectLst/>
              </a:rPr>
              <a:t> </a:t>
            </a:r>
            <a:r>
              <a:rPr lang="ru-RU" sz="2800" b="1" i="0" dirty="0">
                <a:effectLst/>
              </a:rPr>
              <a:t>деятельности</a:t>
            </a:r>
            <a:endParaRPr lang="ru-RU" sz="28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683C9F0-80BD-4DCB-9714-7BE9BA5126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698" y="987425"/>
            <a:ext cx="5969479" cy="5439254"/>
          </a:xfrm>
          <a:ln w="952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Цена земельного участка, установленная по результатам проведения торгов.</a:t>
            </a:r>
          </a:p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Предоставление земельного участка, находящегося в государственной или муниципальной собственности, 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>в собственность бесплатно</a:t>
            </a:r>
            <a:r>
              <a:rPr lang="ru-RU" sz="1800" dirty="0">
                <a:latin typeface="Calibri" panose="020F0502020204030204" pitchFamily="34" charset="0"/>
              </a:rPr>
              <a:t>,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в случае предоставления земельного участка КФХ по истечении пяти лет со дня предоставления ему земельного участка в безвозмездное пользование, если это КФХ использовал такой земельный участо</a:t>
            </a:r>
            <a:r>
              <a:rPr lang="ru-RU" sz="1800" dirty="0">
                <a:latin typeface="Calibri" panose="020F0502020204030204" pitchFamily="34" charset="0"/>
              </a:rPr>
              <a:t>к, в соответствии с установленным разрешенным использованием.</a:t>
            </a:r>
          </a:p>
          <a:p>
            <a:pPr algn="just"/>
            <a:r>
              <a:rPr lang="ru-RU" sz="1800" dirty="0">
                <a:latin typeface="Calibri" panose="020F0502020204030204" pitchFamily="34" charset="0"/>
              </a:rPr>
              <a:t>С 1 марта 2022 года вступает в силу ФЗ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от 02.07.2021 N 299-ФЗ, в том числе В ФЗ «О крестьянском фермерском хозяйстве». 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В статью 11 внесены изменения: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На сельскохозяйственных угодиях, используемых КФХ для осуществления своей деятельности, </a:t>
            </a:r>
            <a:r>
              <a:rPr lang="ru-RU" sz="1800" b="1" i="0" u="none" strike="noStrike" baseline="0" dirty="0">
                <a:latin typeface="Calibri" panose="020F0502020204030204" pitchFamily="34" charset="0"/>
              </a:rPr>
              <a:t>допускаются строительство, реконструкция и эксплуатация одного жилого дома </a:t>
            </a:r>
            <a:r>
              <a:rPr lang="ru-RU" sz="1800" b="0" i="0" u="none" strike="noStrike" baseline="0" dirty="0">
                <a:latin typeface="Calibri" panose="020F0502020204030204" pitchFamily="34" charset="0"/>
              </a:rPr>
              <a:t>с количеством этажей не более трех, общая площадь которого составляет не более пятисот кв. метров и площадь застройки под которым составляет не более 0,25 процента от площади земельного участка. </a:t>
            </a:r>
          </a:p>
          <a:p>
            <a:pPr marL="0" indent="0" algn="just">
              <a:buNone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Образование земельного участка (земельных участков) из земельного участка, на котором расположен такой жилой дом, в случаях, если это приводит к уменьшению площади исходного земельного участка, не допускается, за исключением случаев, связанных с изъятием земельного участка (земельных участков) для государственных и муниципальных нужд.</a:t>
            </a: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152F426-FC89-413A-AA49-E07C32EEA0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55233"/>
            <a:ext cx="4344687" cy="336952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1800" b="1" dirty="0">
                <a:latin typeface="Calibri" panose="020F0502020204030204" pitchFamily="34" charset="0"/>
              </a:rPr>
              <a:t>Приобретение</a:t>
            </a:r>
            <a:r>
              <a:rPr lang="ru-RU" sz="1800" dirty="0">
                <a:latin typeface="Calibri" panose="020F0502020204030204" pitchFamily="34" charset="0"/>
              </a:rPr>
              <a:t> сельскохозяйственными организациями и КФХ для осуществления их деятельности </a:t>
            </a:r>
            <a:r>
              <a:rPr lang="ru-RU" sz="1800" b="1" dirty="0">
                <a:latin typeface="Calibri" panose="020F0502020204030204" pitchFamily="34" charset="0"/>
              </a:rPr>
              <a:t>права собственности на земельные участки</a:t>
            </a:r>
            <a:r>
              <a:rPr lang="ru-RU" sz="1800" dirty="0">
                <a:latin typeface="Calibri" panose="020F0502020204030204" pitchFamily="34" charset="0"/>
              </a:rPr>
              <a:t> из земель сельскохозяйственного назначения, которые находятся у них на праве постоянного (бессрочного) пользования или праве пожизненного наследуемого владения соответственно, осуществляется </a:t>
            </a:r>
            <a:r>
              <a:rPr lang="ru-RU" sz="1800" u="sng" dirty="0">
                <a:latin typeface="Calibri" panose="020F0502020204030204" pitchFamily="34" charset="0"/>
              </a:rPr>
              <a:t>по цене, равной 15 процентам кадастровой стоимости сельскохозяйственных угодий</a:t>
            </a:r>
            <a:r>
              <a:rPr lang="ru-RU" sz="1800" dirty="0">
                <a:latin typeface="Calibri" panose="020F0502020204030204" pitchFamily="34" charset="0"/>
              </a:rPr>
              <a:t>.</a:t>
            </a:r>
            <a:endParaRPr lang="ru-RU" sz="1800" dirty="0">
              <a:latin typeface="Calibri" panose="020F0502020204030204" pitchFamily="34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084E00-5FAC-47ED-9607-A9307B326C5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60254" y="223922"/>
            <a:ext cx="1396365" cy="6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45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52CCA-4909-4A94-816D-2B0655DBFB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199"/>
            <a:ext cx="3932237" cy="1595887"/>
          </a:xfr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b="1" i="0" u="none" strike="noStrike" baseline="0" dirty="0"/>
              <a:t>Виды деятельности фермерского хозяйства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5B18BC-6937-4A2E-B9D1-41FD832B02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0568" y="987425"/>
            <a:ext cx="5804820" cy="1595887"/>
          </a:xfrm>
        </p:spPr>
        <p:txBody>
          <a:bodyPr>
            <a:normAutofit fontScale="70000" lnSpcReduction="20000"/>
          </a:bodyPr>
          <a:lstStyle/>
          <a:p>
            <a:pPr marL="0" indent="0" algn="just">
              <a:buNone/>
            </a:pPr>
            <a:r>
              <a:rPr lang="ru-RU" dirty="0">
                <a:latin typeface="Calibri" panose="020F0502020204030204" pitchFamily="34" charset="0"/>
              </a:rPr>
              <a:t>2. Члены фермерского хозяйства </a:t>
            </a:r>
            <a:r>
              <a:rPr lang="ru-RU" b="1" dirty="0">
                <a:latin typeface="Calibri" panose="020F0502020204030204" pitchFamily="34" charset="0"/>
              </a:rPr>
              <a:t>самостоятельно </a:t>
            </a:r>
            <a:r>
              <a:rPr lang="ru-RU" dirty="0">
                <a:latin typeface="Calibri" panose="020F0502020204030204" pitchFamily="34" charset="0"/>
              </a:rPr>
              <a:t>определяют виды деятельности фермерского хозяйства, объем производства сельскохозяйственной продукции исходя из собственных интересов.</a:t>
            </a:r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175F27-40AA-4BFD-B2C2-97A1F9465B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881222"/>
            <a:ext cx="3932237" cy="2987765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800" b="0" i="0" u="none" strike="noStrike" baseline="0" dirty="0">
                <a:latin typeface="Calibri" panose="020F0502020204030204" pitchFamily="34" charset="0"/>
              </a:rPr>
              <a:t>Основными видами деятельности фермерского хозяйства являются:</a:t>
            </a:r>
          </a:p>
          <a:p>
            <a:pPr marL="285750" indent="-285750" algn="just">
              <a:buFontTx/>
              <a:buChar char="-"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производство и переработка сельскохозяйственной продукции</a:t>
            </a:r>
          </a:p>
          <a:p>
            <a:pPr marL="285750" indent="-285750" algn="just">
              <a:buFontTx/>
              <a:buChar char="-"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транспортировка (перевозка) сельскохозяйственной продукции ,</a:t>
            </a:r>
          </a:p>
          <a:p>
            <a:pPr marL="285750" indent="-285750" algn="just">
              <a:buFontTx/>
              <a:buChar char="-"/>
            </a:pPr>
            <a:r>
              <a:rPr lang="ru-RU" sz="1800" b="0" i="0" u="none" strike="noStrike" baseline="0" dirty="0">
                <a:latin typeface="Calibri" panose="020F0502020204030204" pitchFamily="34" charset="0"/>
              </a:rPr>
              <a:t>хранение и реализация сельскохозяйственной продукции собственного производства.</a:t>
            </a:r>
          </a:p>
          <a:p>
            <a:pPr algn="just"/>
            <a:endParaRPr lang="ru-RU" sz="1800" b="0" i="0" u="none" strike="noStrike" baseline="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FAEA69-B006-4895-8C51-5E0790D975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4924" y="2498612"/>
            <a:ext cx="6317099" cy="35521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6DAC232-4F8C-4E26-ABD6-F2E976A78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19622" y="163667"/>
            <a:ext cx="1396365" cy="6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83482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1DB53C-2F0F-4EAB-BB5F-60FA639627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3250" y="457200"/>
            <a:ext cx="4746108" cy="2141621"/>
          </a:xfr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Оказание государственной поддержки фермерскому хозяйству</a:t>
            </a:r>
            <a:br>
              <a:rPr lang="ru-RU" sz="2400" b="1" dirty="0">
                <a:solidFill>
                  <a:srgbClr val="C00000"/>
                </a:solidFill>
              </a:rPr>
            </a:br>
            <a:br>
              <a:rPr lang="ru-RU" sz="2400" b="1" dirty="0">
                <a:solidFill>
                  <a:srgbClr val="C00000"/>
                </a:solidFill>
              </a:rPr>
            </a:br>
            <a:r>
              <a:rPr lang="ru-RU" sz="2400" b="1" dirty="0"/>
              <a:t>В виде грантов и в виде субсидий на возмещение уже понесенных затрат.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964DA0-120E-43F2-A4C4-9756019877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91200" y="987426"/>
            <a:ext cx="5564188" cy="3380037"/>
          </a:xfrm>
          <a:ln w="12700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ru-RU" sz="1800" dirty="0"/>
              <a:t>Грант «</a:t>
            </a:r>
            <a:r>
              <a:rPr lang="ru-RU" sz="1800" b="1" dirty="0" err="1"/>
              <a:t>Агростартап</a:t>
            </a:r>
            <a:r>
              <a:rPr lang="ru-RU" sz="1800" dirty="0"/>
              <a:t>»</a:t>
            </a:r>
          </a:p>
          <a:p>
            <a:pPr marL="342900" indent="-342900">
              <a:buAutoNum type="arabicPeriod"/>
            </a:pPr>
            <a:r>
              <a:rPr lang="ru-RU" sz="1800" dirty="0"/>
              <a:t>Грант </a:t>
            </a:r>
            <a:r>
              <a:rPr lang="ru-RU" sz="1800" b="1" dirty="0">
                <a:ea typeface="Times New Roman" panose="02020603050405020304" pitchFamily="18" charset="0"/>
              </a:rPr>
              <a:t>на развитие</a:t>
            </a:r>
            <a:br>
              <a:rPr lang="ru-RU" sz="1800" b="1" dirty="0">
                <a:ea typeface="Times New Roman" panose="02020603050405020304" pitchFamily="18" charset="0"/>
              </a:rPr>
            </a:br>
            <a:r>
              <a:rPr lang="ru-RU" sz="1800" b="1" dirty="0">
                <a:ea typeface="Times New Roman" panose="02020603050405020304" pitchFamily="18" charset="0"/>
              </a:rPr>
              <a:t>семейных животноводческих ферм </a:t>
            </a:r>
            <a:endParaRPr lang="ru-RU" sz="1800" dirty="0"/>
          </a:p>
          <a:p>
            <a:pPr marL="342900" indent="-342900">
              <a:buAutoNum type="arabicPeriod"/>
            </a:pPr>
            <a:r>
              <a:rPr lang="ru-RU" sz="1800" dirty="0"/>
              <a:t>Грант на строительство и комплектацию </a:t>
            </a:r>
            <a:r>
              <a:rPr lang="ru-RU" sz="1800" b="1" dirty="0"/>
              <a:t>молочных ферм</a:t>
            </a:r>
          </a:p>
          <a:p>
            <a:pPr marL="342900" indent="-342900">
              <a:buAutoNum type="arabicPeriod"/>
            </a:pPr>
            <a:r>
              <a:rPr lang="ru-RU" sz="1800" dirty="0"/>
              <a:t>Грант на строительство и (или) комплектацию откормочных площадок предназначенных для интенсивного </a:t>
            </a:r>
            <a:r>
              <a:rPr lang="ru-RU" sz="1800" b="1" dirty="0"/>
              <a:t>откорма молодняка КРС</a:t>
            </a:r>
          </a:p>
          <a:p>
            <a:pPr marL="342900" indent="-342900">
              <a:buAutoNum type="arabicPeriod"/>
            </a:pPr>
            <a:r>
              <a:rPr lang="ru-RU" sz="1800" dirty="0"/>
              <a:t>Субсидии на поддержку производства сельскохозяйственной продукции предоставляются КФХ при выполнении определённых условий.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8B48B1B-EFB9-4544-BC3B-5ADA695F58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125" y="2821781"/>
            <a:ext cx="5067118" cy="3380038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E1B86E8E-004E-4756-AFC7-5524894258DC}"/>
              </a:ext>
            </a:extLst>
          </p:cNvPr>
          <p:cNvSpPr/>
          <p:nvPr/>
        </p:nvSpPr>
        <p:spPr>
          <a:xfrm>
            <a:off x="5791200" y="5053263"/>
            <a:ext cx="5807241" cy="923330"/>
          </a:xfrm>
          <a:prstGeom prst="rect">
            <a:avLst/>
          </a:prstGeom>
          <a:ln w="12700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dirty="0"/>
              <a:t>Гранты предоставляются КФХ, признанным победителями по результатам </a:t>
            </a:r>
            <a:r>
              <a:rPr lang="ru-RU" b="1" dirty="0"/>
              <a:t>конкурсного отбора</a:t>
            </a:r>
            <a:r>
              <a:rPr lang="ru-RU" dirty="0"/>
              <a:t>, на основании соглашения о предоставлении грантов.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40EC636-772D-4AA6-AD2D-84AAE572101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5013" y="135416"/>
            <a:ext cx="1848627" cy="852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2869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543D99-7D5B-4F92-A5E2-BEF447706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528011"/>
          </a:xfrm>
          <a:solidFill>
            <a:schemeClr val="accent6">
              <a:lumMod val="40000"/>
              <a:lumOff val="60000"/>
            </a:schemeClr>
          </a:solidFill>
          <a:ln w="19050"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938B6E-C741-49A2-A7C0-6C2C29CE1E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96568" y="987425"/>
            <a:ext cx="5758819" cy="5402358"/>
          </a:xfrm>
          <a:ln w="9525"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indent="0" algn="just">
              <a:spcBef>
                <a:spcPts val="1000"/>
              </a:spcBef>
              <a:buNone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Направления расходов</a:t>
            </a:r>
          </a:p>
          <a:p>
            <a:pPr indent="0" algn="just">
              <a:spcBef>
                <a:spcPts val="1000"/>
              </a:spcBef>
              <a:buNone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1)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на строительство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производственных и складских зданий, помещений, пристроек и сооружений, необходимых для производства, хранения и переработки сельскохозяйственной продукции;</a:t>
            </a:r>
          </a:p>
          <a:p>
            <a:pPr indent="0" algn="just">
              <a:spcBef>
                <a:spcPts val="1000"/>
              </a:spcBef>
              <a:buNone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2) на приобретение племенных сельскохозяйственных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животных и птицы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(за исключением свиней);</a:t>
            </a:r>
          </a:p>
          <a:p>
            <a:pPr indent="0" algn="just">
              <a:spcBef>
                <a:spcPts val="1000"/>
              </a:spcBef>
              <a:buNone/>
            </a:pPr>
            <a:r>
              <a:rPr lang="ru-RU" sz="1800" dirty="0">
                <a:effectLst/>
                <a:ea typeface="Times New Roman" panose="02020603050405020304" pitchFamily="18" charset="0"/>
              </a:rPr>
              <a:t>3) на приобретение сельскохозяйственной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техники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включая прицепное и навесное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оборудование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грузового автомобильного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транспорта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,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оборудования для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производства, переработки и хранения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сельскохозяйственной продукции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(кроме оборудования, предназначенного для производства продукции свиноводства).</a:t>
            </a:r>
          </a:p>
          <a:p>
            <a:pPr indent="0" algn="just">
              <a:spcBef>
                <a:spcPts val="1000"/>
              </a:spcBef>
              <a:buNone/>
            </a:pPr>
            <a:endParaRPr lang="ru-RU" sz="1800" dirty="0">
              <a:highlight>
                <a:srgbClr val="FFFF00"/>
              </a:highlight>
            </a:endParaRPr>
          </a:p>
          <a:p>
            <a:pPr indent="0" algn="just">
              <a:spcBef>
                <a:spcPts val="1000"/>
              </a:spcBef>
              <a:buNone/>
            </a:pPr>
            <a:r>
              <a:rPr lang="ru-RU" sz="1800" b="1" dirty="0"/>
              <a:t>Срок использования гранта – 18 месяцев.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2BD4B90-00F8-46E7-80BC-D14C33E2A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6612" y="2671881"/>
            <a:ext cx="4286231" cy="3776176"/>
          </a:xfrm>
          <a:ln w="9525"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Положение о предоставлении грантов в форме субсидий "</a:t>
            </a:r>
            <a:r>
              <a:rPr lang="ru-RU" sz="1800" dirty="0" err="1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Агростартап</a:t>
            </a:r>
            <a:r>
              <a:rPr lang="ru-RU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" </a:t>
            </a:r>
            <a:r>
              <a:rPr lang="ru-RU" sz="1800" dirty="0"/>
              <a:t>утв. Постановлением Правительства Иркутской области 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от 11 июля 2013 г. N 255-пп </a:t>
            </a:r>
          </a:p>
          <a:p>
            <a:endParaRPr lang="ru-RU" sz="1800" dirty="0"/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Грант «</a:t>
            </a:r>
            <a:r>
              <a:rPr lang="ru-RU" sz="1800" dirty="0" err="1">
                <a:effectLst/>
                <a:ea typeface="Times New Roman" panose="02020603050405020304" pitchFamily="18" charset="0"/>
              </a:rPr>
              <a:t>Агростартап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» - средства, перечисляемые из областного бюджета </a:t>
            </a:r>
            <a:r>
              <a:rPr lang="ru-RU" sz="1800" b="1" dirty="0">
                <a:effectLst/>
                <a:ea typeface="Times New Roman" panose="02020603050405020304" pitchFamily="18" charset="0"/>
              </a:rPr>
              <a:t>заявителю</a:t>
            </a:r>
            <a:r>
              <a:rPr lang="ru-RU" sz="1800" dirty="0">
                <a:effectLst/>
                <a:ea typeface="Times New Roman" panose="02020603050405020304" pitchFamily="18" charset="0"/>
              </a:rPr>
              <a:t> для финансового обеспечения его затрат, связанных с реализацией проекта создания и (или) развития хозяйства, представляемого заявителем в конкурсную комиссию</a:t>
            </a:r>
          </a:p>
          <a:p>
            <a:r>
              <a:rPr lang="ru-RU" sz="1800" dirty="0">
                <a:effectLst/>
                <a:ea typeface="Times New Roman" panose="02020603050405020304" pitchFamily="18" charset="0"/>
              </a:rPr>
              <a:t>Заявитель – глава, который зарегистрировал КФХ в году объявления конкурсного отбора на предоставление гранта.</a:t>
            </a: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1D23398-2663-48EC-9183-34077E41ED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612" y="383092"/>
            <a:ext cx="3932237" cy="191494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BCA146-EBD7-443B-8919-E4099055E12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95014" y="146433"/>
            <a:ext cx="1824721" cy="84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2766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9A7617C-5A97-46CB-9B9F-E5691172B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161421" cy="557901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/>
              <a:t>Размер гранта «</a:t>
            </a:r>
            <a:r>
              <a:rPr lang="ru-RU" sz="2800" b="1" dirty="0" err="1"/>
              <a:t>АгростартАп</a:t>
            </a:r>
            <a:r>
              <a:rPr lang="ru-RU" sz="2800" b="1" dirty="0"/>
              <a:t>», тыс. рублей</a:t>
            </a:r>
          </a:p>
        </p:txBody>
      </p:sp>
      <p:graphicFrame>
        <p:nvGraphicFramePr>
          <p:cNvPr id="6" name="Таблица 6">
            <a:extLst>
              <a:ext uri="{FF2B5EF4-FFF2-40B4-BE49-F238E27FC236}">
                <a16:creationId xmlns:a16="http://schemas.microsoft.com/office/drawing/2014/main" id="{9C9992AA-4D8F-4B2F-B2DE-99324658A2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947916"/>
              </p:ext>
            </p:extLst>
          </p:nvPr>
        </p:nvGraphicFramePr>
        <p:xfrm>
          <a:off x="370936" y="1069675"/>
          <a:ext cx="11352362" cy="49861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46476">
                  <a:extLst>
                    <a:ext uri="{9D8B030D-6E8A-4147-A177-3AD203B41FA5}">
                      <a16:colId xmlns:a16="http://schemas.microsoft.com/office/drawing/2014/main" val="1429342820"/>
                    </a:ext>
                  </a:extLst>
                </a:gridCol>
                <a:gridCol w="1274244">
                  <a:extLst>
                    <a:ext uri="{9D8B030D-6E8A-4147-A177-3AD203B41FA5}">
                      <a16:colId xmlns:a16="http://schemas.microsoft.com/office/drawing/2014/main" val="1852008863"/>
                    </a:ext>
                  </a:extLst>
                </a:gridCol>
                <a:gridCol w="4131642">
                  <a:extLst>
                    <a:ext uri="{9D8B030D-6E8A-4147-A177-3AD203B41FA5}">
                      <a16:colId xmlns:a16="http://schemas.microsoft.com/office/drawing/2014/main" val="2915894125"/>
                    </a:ext>
                  </a:extLst>
                </a:gridCol>
              </a:tblGrid>
              <a:tr h="391586">
                <a:tc>
                  <a:txBody>
                    <a:bodyPr/>
                    <a:lstStyle/>
                    <a:p>
                      <a:r>
                        <a:rPr lang="ru-RU" dirty="0"/>
                        <a:t>Направления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Сумма гранта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Пример направления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555441"/>
                  </a:ext>
                </a:extLst>
              </a:tr>
              <a:tr h="841992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развитие сельхоздеятельности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разведению КРС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мясного или молочного направления продуктивности, включая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объектов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5 000,0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разведение КРС молочного направления со строительством доильного зала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796785"/>
                  </a:ext>
                </a:extLst>
              </a:tr>
              <a:tr h="1035169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развитие сельхоздеятельности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разведению КРС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мясного или молочного направления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 иных видов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сельхоздеятельности, включая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объектов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разведение КРС мясного направления и разведение овец со строительством кормового стола для КРС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133927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иных видов сельхоздеятельности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(за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искл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разведения КРС мясного или молочного направления), включая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строительство объектов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разведение овец со строительством кошары для содержания овец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4232548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развитие сельхоздеятельности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 разведению КРС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мясного или молочного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направления без строительства объектов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3 000,0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разведение КРС молочного направления – приобретение доильного оборудования и танка для охлаждения сырого молока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93593269"/>
                  </a:ext>
                </a:extLst>
              </a:tr>
              <a:tr h="391586">
                <a:tc>
                  <a:txBody>
                    <a:bodyPr/>
                    <a:lstStyle/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 развитие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иных видов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сельхоздеятельности (за исключением разведения КСР мясного или молочного направления)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 строительства объектов 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2 000,0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Развитие производства картофеля – приобретение трактора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291220"/>
                  </a:ext>
                </a:extLst>
              </a:tr>
            </a:tbl>
          </a:graphicData>
        </a:graphic>
      </p:graphicFrame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110D3C4-693D-4508-AB17-13F1851B132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21568" y="223921"/>
            <a:ext cx="1835051" cy="845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21444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5048</Words>
  <Application>Microsoft Office PowerPoint</Application>
  <PresentationFormat>Широкоэкранный</PresentationFormat>
  <Paragraphs>420</Paragraphs>
  <Slides>22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Montserrat</vt:lpstr>
      <vt:lpstr>Тема Office</vt:lpstr>
      <vt:lpstr>Презентация PowerPoint</vt:lpstr>
      <vt:lpstr>Федеральный закон от 11.06.2003 № 74-ФЗ «О крестьянском (фермерском) хозяйстве» </vt:lpstr>
      <vt:lpstr>Крестьянское (фермерское) хозяйство представляет собой объединение граждан</vt:lpstr>
      <vt:lpstr>Имущество фермерского хозяйства</vt:lpstr>
      <vt:lpstr>Приобретение земельных участков из земель сельскохозяйственного назначения для осуществления деятельности</vt:lpstr>
      <vt:lpstr>Виды деятельности фермерского хозяйства</vt:lpstr>
      <vt:lpstr>Оказание государственной поддержки фермерскому хозяйству  В виде грантов и в виде субсидий на возмещение уже понесенных затрат.</vt:lpstr>
      <vt:lpstr>Презентация PowerPoint</vt:lpstr>
      <vt:lpstr>Размер гранта «АгростартАп», тыс. рублей</vt:lpstr>
      <vt:lpstr>Основные требования к КФХ на получение гранта «АгростратАп»</vt:lpstr>
      <vt:lpstr>Количество баллов по критериям оценки КФХ,  претендующих на получение грантов</vt:lpstr>
      <vt:lpstr>Грант на развитие семейных животноводческих ферм</vt:lpstr>
      <vt:lpstr>Грант на развитие семейных животноводческих ферм</vt:lpstr>
      <vt:lpstr>Основные требования к КФХ на получение гранта СЖФ</vt:lpstr>
      <vt:lpstr>Возможные меры государственной поддержки. Начало деятельности.</vt:lpstr>
      <vt:lpstr>Возможные меры государственной поддержки</vt:lpstr>
      <vt:lpstr>Ставки на 1 га посевной площади, занятой под производство сельскохозяйственных культур</vt:lpstr>
      <vt:lpstr>Возможные меры государственной поддержки</vt:lpstr>
      <vt:lpstr>Возможные меры государственной поддержки</vt:lpstr>
      <vt:lpstr>Возможные меры государственной поддержки</vt:lpstr>
      <vt:lpstr>Центр компетенций в сфере сельскохозяйственной кооперации и поддержки фермеров Иркутской области  г. Иркутск, ул. Рабочая 2А, офис 501; тел. (3952) 258-520 доб. 151, 149, 148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Деятельность фермеров</dc:title>
  <dc:creator>Малакшинова Ирина Ринчиновна</dc:creator>
  <cp:lastModifiedBy>Малакшинова Ирина Ринчиновна</cp:lastModifiedBy>
  <cp:revision>50</cp:revision>
  <dcterms:created xsi:type="dcterms:W3CDTF">2021-10-25T06:51:05Z</dcterms:created>
  <dcterms:modified xsi:type="dcterms:W3CDTF">2021-11-25T10:01:04Z</dcterms:modified>
</cp:coreProperties>
</file>